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 id="2147483707" r:id="rId2"/>
  </p:sldMasterIdLst>
  <p:notesMasterIdLst>
    <p:notesMasterId r:id="rId50"/>
  </p:notesMasterIdLst>
  <p:handoutMasterIdLst>
    <p:handoutMasterId r:id="rId51"/>
  </p:handoutMasterIdLst>
  <p:sldIdLst>
    <p:sldId id="256" r:id="rId3"/>
    <p:sldId id="257" r:id="rId4"/>
    <p:sldId id="259" r:id="rId5"/>
    <p:sldId id="260" r:id="rId6"/>
    <p:sldId id="261" r:id="rId7"/>
    <p:sldId id="282" r:id="rId8"/>
    <p:sldId id="287" r:id="rId9"/>
    <p:sldId id="296" r:id="rId10"/>
    <p:sldId id="336" r:id="rId11"/>
    <p:sldId id="314" r:id="rId12"/>
    <p:sldId id="348" r:id="rId13"/>
    <p:sldId id="303" r:id="rId14"/>
    <p:sldId id="319" r:id="rId15"/>
    <p:sldId id="320" r:id="rId16"/>
    <p:sldId id="331" r:id="rId17"/>
    <p:sldId id="338" r:id="rId18"/>
    <p:sldId id="332" r:id="rId19"/>
    <p:sldId id="327" r:id="rId20"/>
    <p:sldId id="349" r:id="rId21"/>
    <p:sldId id="339" r:id="rId22"/>
    <p:sldId id="340" r:id="rId23"/>
    <p:sldId id="341" r:id="rId24"/>
    <p:sldId id="350" r:id="rId25"/>
    <p:sldId id="342" r:id="rId26"/>
    <p:sldId id="343" r:id="rId27"/>
    <p:sldId id="344" r:id="rId28"/>
    <p:sldId id="346" r:id="rId29"/>
    <p:sldId id="347" r:id="rId30"/>
    <p:sldId id="351" r:id="rId31"/>
    <p:sldId id="352" r:id="rId32"/>
    <p:sldId id="353" r:id="rId33"/>
    <p:sldId id="354" r:id="rId34"/>
    <p:sldId id="355" r:id="rId35"/>
    <p:sldId id="356" r:id="rId36"/>
    <p:sldId id="357" r:id="rId37"/>
    <p:sldId id="292" r:id="rId38"/>
    <p:sldId id="358" r:id="rId39"/>
    <p:sldId id="359" r:id="rId40"/>
    <p:sldId id="280" r:id="rId41"/>
    <p:sldId id="316" r:id="rId42"/>
    <p:sldId id="312" r:id="rId43"/>
    <p:sldId id="317" r:id="rId44"/>
    <p:sldId id="360" r:id="rId45"/>
    <p:sldId id="345" r:id="rId46"/>
    <p:sldId id="325" r:id="rId47"/>
    <p:sldId id="328" r:id="rId48"/>
    <p:sldId id="310" r:id="rId49"/>
  </p:sldIdLst>
  <p:sldSz cx="9144000" cy="6858000" type="screen4x3"/>
  <p:notesSz cx="6881813" cy="92964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1" autoAdjust="0"/>
    <p:restoredTop sz="89452" autoAdjust="0"/>
  </p:normalViewPr>
  <p:slideViewPr>
    <p:cSldViewPr snapToGrid="0" showGuides="1">
      <p:cViewPr>
        <p:scale>
          <a:sx n="90" d="100"/>
          <a:sy n="90" d="100"/>
        </p:scale>
        <p:origin x="66" y="-120"/>
      </p:cViewPr>
      <p:guideLst>
        <p:guide orient="horz" pos="2160"/>
        <p:guide pos="2880"/>
      </p:guideLst>
    </p:cSldViewPr>
  </p:slideViewPr>
  <p:outlineViewPr>
    <p:cViewPr>
      <p:scale>
        <a:sx n="33" d="100"/>
        <a:sy n="33" d="100"/>
      </p:scale>
      <p:origin x="0" y="321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1" d="100"/>
          <a:sy n="81" d="100"/>
        </p:scale>
        <p:origin x="-1998" y="-96"/>
      </p:cViewPr>
      <p:guideLst>
        <p:guide orient="horz" pos="2928"/>
        <p:guide pos="2168"/>
      </p:guideLst>
    </p:cSldViewPr>
  </p:notes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oleObject" Target="file:///J:\ObjectOriented\FP_Spectral%20(3).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1"/>
          <c:order val="0"/>
          <c:tx>
            <c:v>Post Georges</c:v>
          </c:tx>
          <c:spPr>
            <a:ln w="28575">
              <a:noFill/>
            </a:ln>
          </c:spPr>
          <c:marker>
            <c:symbol val="square"/>
            <c:size val="5"/>
          </c:marker>
          <c:xVal>
            <c:numRef>
              <c:f>'VerhaustYears (1) '!$G$2:$AA$2</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'VerhaustYears (1) '!$J$256:$P$256</c:f>
              <c:numCache>
                <c:formatCode>General</c:formatCode>
                <c:ptCount val="7"/>
                <c:pt idx="1">
                  <c:v>2274.0126213571425</c:v>
                </c:pt>
                <c:pt idx="2">
                  <c:v>2789.7840571904758</c:v>
                </c:pt>
                <c:pt idx="6">
                  <c:v>4448.9024196428591</c:v>
                </c:pt>
              </c:numCache>
            </c:numRef>
          </c:yVal>
          <c:smooth val="0"/>
        </c:ser>
        <c:ser>
          <c:idx val="2"/>
          <c:order val="1"/>
          <c:tx>
            <c:v>Post Ivan</c:v>
          </c:tx>
          <c:spPr>
            <a:ln w="28575">
              <a:noFill/>
            </a:ln>
          </c:spPr>
          <c:xVal>
            <c:numRef>
              <c:f>'VerhaustYears (1) '!$G$2:$AA$2</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'VerhaustYears (1) '!$G$257:$P$257</c:f>
              <c:numCache>
                <c:formatCode>General</c:formatCode>
                <c:ptCount val="10"/>
                <c:pt idx="0">
                  <c:v>485.53997876190476</c:v>
                </c:pt>
                <c:pt idx="2">
                  <c:v>1076.779678047619</c:v>
                </c:pt>
                <c:pt idx="5">
                  <c:v>3245.0203400476194</c:v>
                </c:pt>
              </c:numCache>
            </c:numRef>
          </c:yVal>
          <c:smooth val="0"/>
        </c:ser>
        <c:ser>
          <c:idx val="3"/>
          <c:order val="2"/>
          <c:tx>
            <c:v>Pre Opal</c:v>
          </c:tx>
          <c:marker>
            <c:symbol val="none"/>
          </c:marker>
          <c:xVal>
            <c:numRef>
              <c:f>'VerhaustYears (1) '!$G$2:$AA$2</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'VerhaustYears (1) '!$G$260:$V$260</c:f>
              <c:numCache>
                <c:formatCode>General</c:formatCode>
                <c:ptCount val="16"/>
                <c:pt idx="0">
                  <c:v>4614.3343877714296</c:v>
                </c:pt>
                <c:pt idx="1">
                  <c:v>4614.3343877714296</c:v>
                </c:pt>
                <c:pt idx="2">
                  <c:v>4614.3343877714296</c:v>
                </c:pt>
                <c:pt idx="3">
                  <c:v>4614.3343877714296</c:v>
                </c:pt>
                <c:pt idx="4">
                  <c:v>4614.3343877714296</c:v>
                </c:pt>
                <c:pt idx="5">
                  <c:v>4614.3343877714296</c:v>
                </c:pt>
                <c:pt idx="6">
                  <c:v>4614.3343877714296</c:v>
                </c:pt>
                <c:pt idx="7">
                  <c:v>4614.3343877714296</c:v>
                </c:pt>
                <c:pt idx="8">
                  <c:v>4614.3343877714296</c:v>
                </c:pt>
                <c:pt idx="9">
                  <c:v>4614.3343877714296</c:v>
                </c:pt>
                <c:pt idx="10">
                  <c:v>4614.3343877714296</c:v>
                </c:pt>
                <c:pt idx="11">
                  <c:v>4614.3343877714296</c:v>
                </c:pt>
                <c:pt idx="12">
                  <c:v>4614.3343877714296</c:v>
                </c:pt>
                <c:pt idx="13">
                  <c:v>4614.3343877714296</c:v>
                </c:pt>
                <c:pt idx="14">
                  <c:v>4614.3343877714296</c:v>
                </c:pt>
                <c:pt idx="15">
                  <c:v>4614.3343877714296</c:v>
                </c:pt>
              </c:numCache>
            </c:numRef>
          </c:yVal>
          <c:smooth val="0"/>
        </c:ser>
        <c:ser>
          <c:idx val="0"/>
          <c:order val="3"/>
          <c:tx>
            <c:v>Verhaust Model</c:v>
          </c:tx>
          <c:spPr>
            <a:ln w="28575">
              <a:solidFill>
                <a:schemeClr val="tx1"/>
              </a:solidFill>
              <a:prstDash val="sysDot"/>
            </a:ln>
          </c:spPr>
          <c:marker>
            <c:symbol val="none"/>
          </c:marker>
          <c:xVal>
            <c:numRef>
              <c:f>'VerhaustYears (1) '!$G$2:$AA$2</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'VerhaustYears (1) '!$G$258:$V$258</c:f>
              <c:numCache>
                <c:formatCode>General</c:formatCode>
                <c:ptCount val="16"/>
                <c:pt idx="0">
                  <c:v>485.53997876190471</c:v>
                </c:pt>
                <c:pt idx="1">
                  <c:v>814.27146225490151</c:v>
                </c:pt>
                <c:pt idx="2">
                  <c:v>1295.7215979121354</c:v>
                </c:pt>
                <c:pt idx="3">
                  <c:v>1918.1469751418388</c:v>
                </c:pt>
                <c:pt idx="4">
                  <c:v>2604.8771920384333</c:v>
                </c:pt>
                <c:pt idx="5">
                  <c:v>3241.8492883770241</c:v>
                </c:pt>
                <c:pt idx="6">
                  <c:v>3744.3449505958856</c:v>
                </c:pt>
                <c:pt idx="7">
                  <c:v>4092.4814224268985</c:v>
                </c:pt>
                <c:pt idx="8">
                  <c:v>4312.5356311625501</c:v>
                </c:pt>
                <c:pt idx="9">
                  <c:v>4443.6673687010798</c:v>
                </c:pt>
                <c:pt idx="10">
                  <c:v>4519.0807709010869</c:v>
                </c:pt>
                <c:pt idx="11">
                  <c:v>4561.5666221963511</c:v>
                </c:pt>
                <c:pt idx="12">
                  <c:v>4585.2246287826729</c:v>
                </c:pt>
                <c:pt idx="13">
                  <c:v>4598.3130109594231</c:v>
                </c:pt>
                <c:pt idx="14">
                  <c:v>4605.5278737664285</c:v>
                </c:pt>
                <c:pt idx="15">
                  <c:v>4609.497105034915</c:v>
                </c:pt>
              </c:numCache>
            </c:numRef>
          </c:yVal>
          <c:smooth val="0"/>
        </c:ser>
        <c:dLbls>
          <c:showLegendKey val="0"/>
          <c:showVal val="0"/>
          <c:showCatName val="0"/>
          <c:showSerName val="0"/>
          <c:showPercent val="0"/>
          <c:showBubbleSize val="0"/>
        </c:dLbls>
        <c:axId val="383786376"/>
        <c:axId val="383787552"/>
      </c:scatterChart>
      <c:valAx>
        <c:axId val="383786376"/>
        <c:scaling>
          <c:orientation val="minMax"/>
          <c:max val="15"/>
        </c:scaling>
        <c:delete val="0"/>
        <c:axPos val="b"/>
        <c:title>
          <c:tx>
            <c:rich>
              <a:bodyPr/>
              <a:lstStyle/>
              <a:p>
                <a:pPr>
                  <a:defRPr/>
                </a:pPr>
                <a:r>
                  <a:rPr lang="en-US"/>
                  <a:t>Years Following Disterbance</a:t>
                </a:r>
              </a:p>
            </c:rich>
          </c:tx>
          <c:layout/>
          <c:overlay val="0"/>
        </c:title>
        <c:numFmt formatCode="General" sourceLinked="1"/>
        <c:majorTickMark val="none"/>
        <c:minorTickMark val="none"/>
        <c:tickLblPos val="nextTo"/>
        <c:crossAx val="383787552"/>
        <c:crosses val="autoZero"/>
        <c:crossBetween val="midCat"/>
      </c:valAx>
      <c:valAx>
        <c:axId val="383787552"/>
        <c:scaling>
          <c:orientation val="minMax"/>
        </c:scaling>
        <c:delete val="0"/>
        <c:axPos val="l"/>
        <c:majorGridlines>
          <c:spPr>
            <a:ln>
              <a:noFill/>
            </a:ln>
          </c:spPr>
        </c:majorGridlines>
        <c:title>
          <c:tx>
            <c:rich>
              <a:bodyPr/>
              <a:lstStyle/>
              <a:p>
                <a:pPr>
                  <a:defRPr/>
                </a:pPr>
                <a:r>
                  <a:rPr lang="en-US" sz="1000" b="1" i="0" baseline="0">
                    <a:effectLst/>
                  </a:rPr>
                  <a:t>Coverage (m</a:t>
                </a:r>
                <a:r>
                  <a:rPr lang="en-US" sz="1000" b="1" i="0" baseline="30000">
                    <a:effectLst/>
                  </a:rPr>
                  <a:t>2</a:t>
                </a:r>
                <a:r>
                  <a:rPr lang="en-US" sz="1000" b="1" i="0" baseline="0">
                    <a:effectLst/>
                  </a:rPr>
                  <a:t>)</a:t>
                </a:r>
                <a:endParaRPr lang="en-US" sz="1000">
                  <a:effectLst/>
                </a:endParaRPr>
              </a:p>
            </c:rich>
          </c:tx>
          <c:layout/>
          <c:overlay val="0"/>
        </c:title>
        <c:numFmt formatCode="General" sourceLinked="1"/>
        <c:majorTickMark val="none"/>
        <c:minorTickMark val="none"/>
        <c:tickLblPos val="nextTo"/>
        <c:crossAx val="383786376"/>
        <c:crosses val="autoZero"/>
        <c:crossBetween val="midCat"/>
      </c:valAx>
    </c:plotArea>
    <c:legend>
      <c:legendPos val="r"/>
      <c:layout>
        <c:manualLayout>
          <c:xMode val="edge"/>
          <c:yMode val="edge"/>
          <c:x val="0.70863240087342283"/>
          <c:y val="7.5868378919235924E-2"/>
          <c:w val="0.27033124391529639"/>
          <c:h val="0.30027791524990471"/>
        </c:manualLayout>
      </c:layout>
      <c:overlay val="0"/>
    </c:legend>
    <c:plotVisOnly val="1"/>
    <c:dispBlanksAs val="gap"/>
    <c:showDLblsOverMax val="0"/>
  </c:chart>
  <c:spPr>
    <a:ln>
      <a:noFill/>
    </a:ln>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3490" name="Header Placeholder 1"/>
          <p:cNvSpPr>
            <a:spLocks noGrp="1"/>
          </p:cNvSpPr>
          <p:nvPr>
            <p:ph type="hdr" sz="quarter"/>
          </p:nvPr>
        </p:nvSpPr>
        <p:spPr bwMode="auto">
          <a:xfrm>
            <a:off x="0" y="0"/>
            <a:ext cx="29829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eaLnBrk="1" hangingPunct="1">
              <a:defRPr sz="1200" smtClean="0"/>
            </a:lvl1pPr>
          </a:lstStyle>
          <a:p>
            <a:pPr>
              <a:defRPr/>
            </a:pPr>
            <a:endParaRPr lang="en-US" altLang="en-US"/>
          </a:p>
        </p:txBody>
      </p:sp>
      <p:sp>
        <p:nvSpPr>
          <p:cNvPr id="63491" name="Date Placeholder 2"/>
          <p:cNvSpPr>
            <a:spLocks noGrp="1"/>
          </p:cNvSpPr>
          <p:nvPr>
            <p:ph type="dt" sz="quarter" idx="1"/>
          </p:nvPr>
        </p:nvSpPr>
        <p:spPr bwMode="auto">
          <a:xfrm>
            <a:off x="3897313" y="0"/>
            <a:ext cx="298291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algn="r" eaLnBrk="1" hangingPunct="1">
              <a:defRPr sz="1200" smtClean="0"/>
            </a:lvl1pPr>
          </a:lstStyle>
          <a:p>
            <a:pPr>
              <a:defRPr/>
            </a:pPr>
            <a:fld id="{5A2229C8-8A53-4EF6-AFE8-E24F72AA3306}" type="datetimeFigureOut">
              <a:rPr lang="en-US" altLang="en-US"/>
              <a:pPr>
                <a:defRPr/>
              </a:pPr>
              <a:t>5/21/2014</a:t>
            </a:fld>
            <a:endParaRPr lang="en-US" altLang="en-US"/>
          </a:p>
        </p:txBody>
      </p:sp>
      <p:sp>
        <p:nvSpPr>
          <p:cNvPr id="63492" name="Footer Placeholder 3"/>
          <p:cNvSpPr>
            <a:spLocks noGrp="1"/>
          </p:cNvSpPr>
          <p:nvPr>
            <p:ph type="ftr" sz="quarter" idx="2"/>
          </p:nvPr>
        </p:nvSpPr>
        <p:spPr bwMode="auto">
          <a:xfrm>
            <a:off x="0" y="8829675"/>
            <a:ext cx="298291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eaLnBrk="1" hangingPunct="1">
              <a:defRPr sz="1200" smtClean="0"/>
            </a:lvl1pPr>
          </a:lstStyle>
          <a:p>
            <a:pPr>
              <a:defRPr/>
            </a:pPr>
            <a:endParaRPr lang="en-US" altLang="en-US"/>
          </a:p>
        </p:txBody>
      </p:sp>
      <p:sp>
        <p:nvSpPr>
          <p:cNvPr id="63493" name="Slide Number Placeholder 4"/>
          <p:cNvSpPr>
            <a:spLocks noGrp="1"/>
          </p:cNvSpPr>
          <p:nvPr>
            <p:ph type="sldNum" sz="quarter" idx="3"/>
          </p:nvPr>
        </p:nvSpPr>
        <p:spPr bwMode="auto">
          <a:xfrm>
            <a:off x="3897313" y="8829675"/>
            <a:ext cx="298291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algn="r" eaLnBrk="1" hangingPunct="1">
              <a:defRPr sz="1200" smtClean="0"/>
            </a:lvl1pPr>
          </a:lstStyle>
          <a:p>
            <a:pPr>
              <a:defRPr/>
            </a:pPr>
            <a:fld id="{B671DF97-B917-4C05-8E79-7B46D78A5479}" type="slidenum">
              <a:rPr lang="en-US" altLang="en-US"/>
              <a:pPr>
                <a:defRPr/>
              </a:pPr>
              <a:t>‹#›</a:t>
            </a:fld>
            <a:endParaRPr lang="en-US" altLang="en-US"/>
          </a:p>
        </p:txBody>
      </p:sp>
    </p:spTree>
    <p:extLst>
      <p:ext uri="{BB962C8B-B14F-4D97-AF65-F5344CB8AC3E}">
        <p14:creationId xmlns:p14="http://schemas.microsoft.com/office/powerpoint/2010/main" val="2514604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578" name="Shape 2"/>
          <p:cNvSpPr>
            <a:spLocks noGrp="1" noRot="1" noChangeAspect="1"/>
          </p:cNvSpPr>
          <p:nvPr>
            <p:ph type="sldImg" idx="2"/>
          </p:nvPr>
        </p:nvSpPr>
        <p:spPr bwMode="auto">
          <a:xfrm>
            <a:off x="1117600" y="696913"/>
            <a:ext cx="4646613" cy="3486150"/>
          </a:xfrm>
          <a:custGeom>
            <a:avLst/>
            <a:gdLst>
              <a:gd name="T0" fmla="*/ 0 w 120000"/>
              <a:gd name="T1" fmla="*/ 0 h 120000"/>
              <a:gd name="T2" fmla="*/ 4646613 w 120000"/>
              <a:gd name="T3" fmla="*/ 0 h 120000"/>
              <a:gd name="T4" fmla="*/ 4646613 w 120000"/>
              <a:gd name="T5" fmla="*/ 3486150 h 120000"/>
              <a:gd name="T6" fmla="*/ 0 w 120000"/>
              <a:gd name="T7" fmla="*/ 3486150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 name="Shape 3"/>
          <p:cNvSpPr txBox="1">
            <a:spLocks noGrp="1"/>
          </p:cNvSpPr>
          <p:nvPr>
            <p:ph type="body" idx="1"/>
          </p:nvPr>
        </p:nvSpPr>
        <p:spPr>
          <a:xfrm>
            <a:off x="688975" y="4416425"/>
            <a:ext cx="5505450" cy="4183063"/>
          </a:xfrm>
          <a:prstGeom prst="rect">
            <a:avLst/>
          </a:prstGeom>
        </p:spPr>
        <p:txBody>
          <a:bodyPr lIns="93162" tIns="93162" rIns="93162" bIns="93162"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pPr lvl="0"/>
            <a:endParaRPr noProof="0"/>
          </a:p>
        </p:txBody>
      </p:sp>
    </p:spTree>
    <p:extLst>
      <p:ext uri="{BB962C8B-B14F-4D97-AF65-F5344CB8AC3E}">
        <p14:creationId xmlns:p14="http://schemas.microsoft.com/office/powerpoint/2010/main" val="3308670729"/>
      </p:ext>
    </p:extLst>
  </p:cSld>
  <p:clrMap bg1="lt1" tx1="dk1" bg2="dk2" tx2="lt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742950" indent="-285750" algn="l" rtl="0" eaLnBrk="0" fontAlgn="base" hangingPunct="0">
      <a:spcBef>
        <a:spcPct val="30000"/>
      </a:spcBef>
      <a:spcAft>
        <a:spcPct val="0"/>
      </a:spcAft>
      <a:defRPr sz="1200" kern="1200">
        <a:solidFill>
          <a:schemeClr val="tx1"/>
        </a:solidFill>
        <a:latin typeface="+mn-lt"/>
        <a:ea typeface="+mn-ea"/>
        <a:cs typeface="+mn-cs"/>
      </a:defRPr>
    </a:lvl2pPr>
    <a:lvl3pPr marL="1143000" indent="-228600" algn="l" rtl="0" eaLnBrk="0" fontAlgn="base" hangingPunct="0">
      <a:spcBef>
        <a:spcPct val="30000"/>
      </a:spcBef>
      <a:spcAft>
        <a:spcPct val="0"/>
      </a:spcAft>
      <a:defRPr sz="1200" kern="1200">
        <a:solidFill>
          <a:schemeClr val="tx1"/>
        </a:solidFill>
        <a:latin typeface="+mn-lt"/>
        <a:ea typeface="+mn-ea"/>
        <a:cs typeface="+mn-cs"/>
      </a:defRPr>
    </a:lvl3pPr>
    <a:lvl4pPr marL="1600200" indent="-228600" algn="l" rtl="0" eaLnBrk="0" fontAlgn="base" hangingPunct="0">
      <a:spcBef>
        <a:spcPct val="30000"/>
      </a:spcBef>
      <a:spcAft>
        <a:spcPct val="0"/>
      </a:spcAft>
      <a:defRPr sz="1200" kern="1200">
        <a:solidFill>
          <a:schemeClr val="tx1"/>
        </a:solidFill>
        <a:latin typeface="+mn-lt"/>
        <a:ea typeface="+mn-ea"/>
        <a:cs typeface="+mn-cs"/>
      </a:defRPr>
    </a:lvl4pPr>
    <a:lvl5pPr marL="2057400" indent="-2286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50" name="Shape 107"/>
          <p:cNvSpPr>
            <a:spLocks noGrp="1" noRot="1" noChangeAspect="1" noTextEdit="1"/>
          </p:cNvSpPr>
          <p:nvPr>
            <p:ph type="sldImg" idx="2"/>
          </p:nvPr>
        </p:nvSpPr>
        <p:spPr>
          <a:noFill/>
        </p:spPr>
      </p:sp>
      <p:sp>
        <p:nvSpPr>
          <p:cNvPr id="27651" name="Shape 108"/>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522284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6854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0870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392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0363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simplistically envisioned the recovery rate of vegetation following minor storms will be fastest in the headlands that’s are </a:t>
            </a:r>
            <a:r>
              <a:rPr lang="en-US" dirty="0" err="1" smtClean="0"/>
              <a:t>geomorphicly</a:t>
            </a:r>
            <a:r>
              <a:rPr lang="en-US" dirty="0" smtClean="0"/>
              <a:t> dominated by a collision regime and slightly slower in the </a:t>
            </a:r>
            <a:r>
              <a:rPr lang="en-US" dirty="0" err="1" smtClean="0"/>
              <a:t>washover</a:t>
            </a:r>
            <a:r>
              <a:rPr lang="en-US" dirty="0" smtClean="0"/>
              <a:t> fans. Following medium storms the amount of time needed for recovery between the geomorphic regimes will be similar because the growth rate of the vegetation on the </a:t>
            </a:r>
            <a:r>
              <a:rPr lang="en-US" dirty="0" err="1" smtClean="0"/>
              <a:t>overwashed</a:t>
            </a:r>
            <a:r>
              <a:rPr lang="en-US" dirty="0" smtClean="0"/>
              <a:t> areas is higher and the vegetation on the collision regime portions of the island have greater vegetation survival. Following large storms recovery will be fastest in the </a:t>
            </a:r>
            <a:r>
              <a:rPr lang="en-US" dirty="0" err="1" smtClean="0"/>
              <a:t>overwashed</a:t>
            </a:r>
            <a:r>
              <a:rPr lang="en-US" dirty="0" smtClean="0"/>
              <a:t> areas because the vegetation spreads quickly and the area has a lower carrying capacity, where the vegetation in the headlands has a lower growth rate and has a larger area to repopulate. The dotted line represents what the vegetation recovery becomes when a second storm hits before the vegetation has a chance to recover to K.</a:t>
            </a:r>
            <a:endParaRPr lang="en-US" dirty="0"/>
          </a:p>
        </p:txBody>
      </p:sp>
    </p:spTree>
    <p:extLst>
      <p:ext uri="{BB962C8B-B14F-4D97-AF65-F5344CB8AC3E}">
        <p14:creationId xmlns:p14="http://schemas.microsoft.com/office/powerpoint/2010/main" val="1607735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p:sp>
      <p:sp>
        <p:nvSpPr>
          <p:cNvPr id="6349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572604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538" name="Shape 107"/>
          <p:cNvSpPr>
            <a:spLocks noGrp="1" noRot="1" noChangeAspect="1" noTextEdit="1"/>
          </p:cNvSpPr>
          <p:nvPr>
            <p:ph type="sldImg" idx="2"/>
          </p:nvPr>
        </p:nvSpPr>
        <p:spPr>
          <a:noFill/>
        </p:spPr>
      </p:sp>
      <p:sp>
        <p:nvSpPr>
          <p:cNvPr id="65539" name="Shape 108"/>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959180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p:sp>
      <p:sp>
        <p:nvSpPr>
          <p:cNvPr id="7270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515794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Shape 113"/>
          <p:cNvSpPr>
            <a:spLocks noGrp="1" noRot="1" noChangeAspect="1" noTextEdit="1"/>
          </p:cNvSpPr>
          <p:nvPr>
            <p:ph type="sldImg" idx="2"/>
          </p:nvPr>
        </p:nvSpPr>
        <p:spPr>
          <a:noFill/>
        </p:spPr>
      </p:sp>
      <p:sp>
        <p:nvSpPr>
          <p:cNvPr id="29699" name="Shape 114"/>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76690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6" name="Shape 125"/>
          <p:cNvSpPr>
            <a:spLocks noGrp="1" noRot="1" noChangeAspect="1" noTextEdit="1"/>
          </p:cNvSpPr>
          <p:nvPr>
            <p:ph type="sldImg" idx="2"/>
          </p:nvPr>
        </p:nvSpPr>
        <p:spPr>
          <a:noFill/>
        </p:spPr>
      </p:sp>
      <p:sp>
        <p:nvSpPr>
          <p:cNvPr id="31747" name="Shape 126"/>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400185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4" name="Shape 131"/>
          <p:cNvSpPr>
            <a:spLocks noGrp="1" noRot="1" noChangeAspect="1" noTextEdit="1"/>
          </p:cNvSpPr>
          <p:nvPr>
            <p:ph type="sldImg" idx="2"/>
          </p:nvPr>
        </p:nvSpPr>
        <p:spPr>
          <a:noFill/>
        </p:spPr>
      </p:sp>
      <p:sp>
        <p:nvSpPr>
          <p:cNvPr id="33795" name="Shape 13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6037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Shape 137"/>
          <p:cNvSpPr>
            <a:spLocks noGrp="1" noRot="1" noChangeAspect="1" noTextEdit="1"/>
          </p:cNvSpPr>
          <p:nvPr>
            <p:ph type="sldImg" idx="2"/>
          </p:nvPr>
        </p:nvSpPr>
        <p:spPr>
          <a:noFill/>
        </p:spPr>
      </p:sp>
      <p:sp>
        <p:nvSpPr>
          <p:cNvPr id="35843" name="Shape 138"/>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169487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4294967295"/>
          </p:nvPr>
        </p:nvSpPr>
        <p:spPr bwMode="auto">
          <a:xfrm>
            <a:off x="3897313" y="8831263"/>
            <a:ext cx="2982912" cy="46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9" tIns="44070" rIns="88139" bIns="44070"/>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7E8A5D8-D1B7-436E-BBB4-68AB0C4566A2}" type="slidenum">
              <a:rPr lang="en-US" altLang="en-US" sz="1400">
                <a:solidFill>
                  <a:srgbClr val="000000"/>
                </a:solidFill>
              </a:rPr>
              <a:pPr eaLnBrk="1" hangingPunct="1">
                <a:spcBef>
                  <a:spcPct val="0"/>
                </a:spcBef>
              </a:pPr>
              <a:t>6</a:t>
            </a:fld>
            <a:endParaRPr lang="en-US" altLang="en-US" sz="1400">
              <a:solidFill>
                <a:srgbClr val="000000"/>
              </a:solidFill>
            </a:endParaRPr>
          </a:p>
        </p:txBody>
      </p:sp>
      <p:sp>
        <p:nvSpPr>
          <p:cNvPr id="37891" name="Rectangle 2"/>
          <p:cNvSpPr>
            <a:spLocks noGrp="1" noRot="1" noChangeAspect="1" noChangeArrowheads="1" noTextEdit="1"/>
          </p:cNvSpPr>
          <p:nvPr>
            <p:ph type="sldImg"/>
          </p:nvPr>
        </p:nvSpPr>
        <p:spPr/>
      </p:sp>
      <p:sp>
        <p:nvSpPr>
          <p:cNvPr id="37892"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4218132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Shape 201"/>
          <p:cNvSpPr>
            <a:spLocks noGrp="1" noRot="1" noChangeAspect="1" noTextEdit="1"/>
          </p:cNvSpPr>
          <p:nvPr>
            <p:ph type="sldImg" idx="2"/>
          </p:nvPr>
        </p:nvSpPr>
        <p:spPr>
          <a:noFill/>
        </p:spPr>
      </p:sp>
      <p:sp>
        <p:nvSpPr>
          <p:cNvPr id="40963" name="Shape 20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212287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Shape 226"/>
          <p:cNvSpPr>
            <a:spLocks noGrp="1" noRot="1" noChangeAspect="1" noTextEdit="1"/>
          </p:cNvSpPr>
          <p:nvPr>
            <p:ph type="sldImg" idx="2"/>
          </p:nvPr>
        </p:nvSpPr>
        <p:spPr>
          <a:noFill/>
        </p:spPr>
      </p:sp>
      <p:sp>
        <p:nvSpPr>
          <p:cNvPr id="43011" name="Shape 227"/>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US" altLang="en-US" smtClean="0"/>
              <a:t>2004: Veg omission 42% (Sand commission of 30%)</a:t>
            </a:r>
          </a:p>
          <a:p>
            <a:pPr eaLnBrk="1" hangingPunct="1">
              <a:spcBef>
                <a:spcPct val="0"/>
              </a:spcBef>
            </a:pPr>
            <a:endParaRPr lang="en-US" altLang="en-US" smtClean="0"/>
          </a:p>
          <a:p>
            <a:pPr eaLnBrk="1" hangingPunct="1">
              <a:spcBef>
                <a:spcPct val="0"/>
              </a:spcBef>
            </a:pPr>
            <a:r>
              <a:rPr lang="en-US" altLang="en-US" smtClean="0"/>
              <a:t>2007: Veg omission 31% (Sand commission of 19% and Tree Commission of 8%)</a:t>
            </a:r>
          </a:p>
        </p:txBody>
      </p:sp>
    </p:spTree>
    <p:extLst>
      <p:ext uri="{BB962C8B-B14F-4D97-AF65-F5344CB8AC3E}">
        <p14:creationId xmlns:p14="http://schemas.microsoft.com/office/powerpoint/2010/main" val="2556635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p:sp>
      <p:sp>
        <p:nvSpPr>
          <p:cNvPr id="5120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r>
              <a:rPr lang="en-US" altLang="en-US" smtClean="0"/>
              <a:t>The SR study area is made up of 154 transects. Of these transects 79 are significant fits and 75 are insignificant. There is a very strong relationship with the significance of the individual transects fit to the vegetation recovery model and which 53 end of the study area is being examined. There is only one significant transects in the first 37 transects on the west end of the study area. </a:t>
            </a:r>
          </a:p>
        </p:txBody>
      </p:sp>
    </p:spTree>
    <p:extLst>
      <p:ext uri="{BB962C8B-B14F-4D97-AF65-F5344CB8AC3E}">
        <p14:creationId xmlns:p14="http://schemas.microsoft.com/office/powerpoint/2010/main" val="3512969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ounded Rectangle 3"/>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a:sym typeface="Arial"/>
            </a:endParaRPr>
          </a:p>
        </p:txBody>
      </p:sp>
      <p:grpSp>
        <p:nvGrpSpPr>
          <p:cNvPr id="5" name="Group 9"/>
          <p:cNvGrpSpPr>
            <a:grpSpLocks noChangeAspect="1"/>
          </p:cNvGrpSpPr>
          <p:nvPr/>
        </p:nvGrpSpPr>
        <p:grpSpPr bwMode="auto">
          <a:xfrm>
            <a:off x="211138" y="5354638"/>
            <a:ext cx="8723312" cy="1330325"/>
            <a:chOff x="-3905250" y="4294188"/>
            <a:chExt cx="13011150" cy="1892300"/>
          </a:xfrm>
        </p:grpSpPr>
        <p:sp>
          <p:nvSpPr>
            <p:cNvPr id="6" name="Freeform 14"/>
            <p:cNvSpPr>
              <a:spLocks/>
            </p:cNvSpPr>
            <p:nvPr/>
          </p:nvSpPr>
          <p:spPr bwMode="hidden">
            <a:xfrm>
              <a:off x="4810125" y="4500563"/>
              <a:ext cx="4295775" cy="1016000"/>
            </a:xfrm>
            <a:custGeom>
              <a:avLst/>
              <a:gdLst>
                <a:gd name="T0" fmla="*/ 4286250 w 2706"/>
                <a:gd name="T1" fmla="*/ 0 h 640"/>
                <a:gd name="T2" fmla="*/ 4286250 w 2706"/>
                <a:gd name="T3" fmla="*/ 0 h 640"/>
                <a:gd name="T4" fmla="*/ 4105275 w 2706"/>
                <a:gd name="T5" fmla="*/ 28575 h 640"/>
                <a:gd name="T6" fmla="*/ 3921125 w 2706"/>
                <a:gd name="T7" fmla="*/ 60325 h 640"/>
                <a:gd name="T8" fmla="*/ 3733800 w 2706"/>
                <a:gd name="T9" fmla="*/ 95250 h 640"/>
                <a:gd name="T10" fmla="*/ 3540125 w 2706"/>
                <a:gd name="T11" fmla="*/ 130175 h 640"/>
                <a:gd name="T12" fmla="*/ 3343275 w 2706"/>
                <a:gd name="T13" fmla="*/ 171450 h 640"/>
                <a:gd name="T14" fmla="*/ 3140075 w 2706"/>
                <a:gd name="T15" fmla="*/ 212725 h 640"/>
                <a:gd name="T16" fmla="*/ 2933700 w 2706"/>
                <a:gd name="T17" fmla="*/ 260350 h 640"/>
                <a:gd name="T18" fmla="*/ 2720975 w 2706"/>
                <a:gd name="T19" fmla="*/ 307975 h 640"/>
                <a:gd name="T20" fmla="*/ 2720975 w 2706"/>
                <a:gd name="T21" fmla="*/ 307975 h 640"/>
                <a:gd name="T22" fmla="*/ 2336800 w 2706"/>
                <a:gd name="T23" fmla="*/ 400050 h 640"/>
                <a:gd name="T24" fmla="*/ 1962150 w 2706"/>
                <a:gd name="T25" fmla="*/ 482600 h 640"/>
                <a:gd name="T26" fmla="*/ 1603375 w 2706"/>
                <a:gd name="T27" fmla="*/ 558800 h 640"/>
                <a:gd name="T28" fmla="*/ 1257300 w 2706"/>
                <a:gd name="T29" fmla="*/ 631825 h 640"/>
                <a:gd name="T30" fmla="*/ 927100 w 2706"/>
                <a:gd name="T31" fmla="*/ 695325 h 640"/>
                <a:gd name="T32" fmla="*/ 606425 w 2706"/>
                <a:gd name="T33" fmla="*/ 752475 h 640"/>
                <a:gd name="T34" fmla="*/ 298450 w 2706"/>
                <a:gd name="T35" fmla="*/ 806450 h 640"/>
                <a:gd name="T36" fmla="*/ 0 w 2706"/>
                <a:gd name="T37" fmla="*/ 854075 h 640"/>
                <a:gd name="T38" fmla="*/ 0 w 2706"/>
                <a:gd name="T39" fmla="*/ 854075 h 640"/>
                <a:gd name="T40" fmla="*/ 206375 w 2706"/>
                <a:gd name="T41" fmla="*/ 882650 h 640"/>
                <a:gd name="T42" fmla="*/ 403225 w 2706"/>
                <a:gd name="T43" fmla="*/ 908050 h 640"/>
                <a:gd name="T44" fmla="*/ 593725 w 2706"/>
                <a:gd name="T45" fmla="*/ 930275 h 640"/>
                <a:gd name="T46" fmla="*/ 781050 w 2706"/>
                <a:gd name="T47" fmla="*/ 949325 h 640"/>
                <a:gd name="T48" fmla="*/ 962025 w 2706"/>
                <a:gd name="T49" fmla="*/ 968375 h 640"/>
                <a:gd name="T50" fmla="*/ 1136650 w 2706"/>
                <a:gd name="T51" fmla="*/ 981075 h 640"/>
                <a:gd name="T52" fmla="*/ 1304925 w 2706"/>
                <a:gd name="T53" fmla="*/ 993775 h 640"/>
                <a:gd name="T54" fmla="*/ 1470025 w 2706"/>
                <a:gd name="T55" fmla="*/ 1003300 h 640"/>
                <a:gd name="T56" fmla="*/ 1631950 w 2706"/>
                <a:gd name="T57" fmla="*/ 1009650 h 640"/>
                <a:gd name="T58" fmla="*/ 1787525 w 2706"/>
                <a:gd name="T59" fmla="*/ 1012825 h 640"/>
                <a:gd name="T60" fmla="*/ 1936750 w 2706"/>
                <a:gd name="T61" fmla="*/ 1016000 h 640"/>
                <a:gd name="T62" fmla="*/ 2082800 w 2706"/>
                <a:gd name="T63" fmla="*/ 1016000 h 640"/>
                <a:gd name="T64" fmla="*/ 2225675 w 2706"/>
                <a:gd name="T65" fmla="*/ 1012825 h 640"/>
                <a:gd name="T66" fmla="*/ 2365375 w 2706"/>
                <a:gd name="T67" fmla="*/ 1009650 h 640"/>
                <a:gd name="T68" fmla="*/ 2498725 w 2706"/>
                <a:gd name="T69" fmla="*/ 1003300 h 640"/>
                <a:gd name="T70" fmla="*/ 2628900 w 2706"/>
                <a:gd name="T71" fmla="*/ 993775 h 640"/>
                <a:gd name="T72" fmla="*/ 2752725 w 2706"/>
                <a:gd name="T73" fmla="*/ 984250 h 640"/>
                <a:gd name="T74" fmla="*/ 2876550 w 2706"/>
                <a:gd name="T75" fmla="*/ 971550 h 640"/>
                <a:gd name="T76" fmla="*/ 2994025 w 2706"/>
                <a:gd name="T77" fmla="*/ 955675 h 640"/>
                <a:gd name="T78" fmla="*/ 3111500 w 2706"/>
                <a:gd name="T79" fmla="*/ 939800 h 640"/>
                <a:gd name="T80" fmla="*/ 3222625 w 2706"/>
                <a:gd name="T81" fmla="*/ 920750 h 640"/>
                <a:gd name="T82" fmla="*/ 3333750 w 2706"/>
                <a:gd name="T83" fmla="*/ 901700 h 640"/>
                <a:gd name="T84" fmla="*/ 3438525 w 2706"/>
                <a:gd name="T85" fmla="*/ 879475 h 640"/>
                <a:gd name="T86" fmla="*/ 3543300 w 2706"/>
                <a:gd name="T87" fmla="*/ 857250 h 640"/>
                <a:gd name="T88" fmla="*/ 3644900 w 2706"/>
                <a:gd name="T89" fmla="*/ 831850 h 640"/>
                <a:gd name="T90" fmla="*/ 3743325 w 2706"/>
                <a:gd name="T91" fmla="*/ 806450 h 640"/>
                <a:gd name="T92" fmla="*/ 3838575 w 2706"/>
                <a:gd name="T93" fmla="*/ 777875 h 640"/>
                <a:gd name="T94" fmla="*/ 3933825 w 2706"/>
                <a:gd name="T95" fmla="*/ 749300 h 640"/>
                <a:gd name="T96" fmla="*/ 4114800 w 2706"/>
                <a:gd name="T97" fmla="*/ 685800 h 640"/>
                <a:gd name="T98" fmla="*/ 4289425 w 2706"/>
                <a:gd name="T99" fmla="*/ 619125 h 640"/>
                <a:gd name="T100" fmla="*/ 4289425 w 2706"/>
                <a:gd name="T101" fmla="*/ 619125 h 640"/>
                <a:gd name="T102" fmla="*/ 4295775 w 2706"/>
                <a:gd name="T103" fmla="*/ 615950 h 640"/>
                <a:gd name="T104" fmla="*/ 4295775 w 2706"/>
                <a:gd name="T105" fmla="*/ 615950 h 640"/>
                <a:gd name="T106" fmla="*/ 4295775 w 2706"/>
                <a:gd name="T107" fmla="*/ 0 h 640"/>
                <a:gd name="T108" fmla="*/ 4295775 w 2706"/>
                <a:gd name="T109" fmla="*/ 0 h 640"/>
                <a:gd name="T110" fmla="*/ 4286250 w 2706"/>
                <a:gd name="T111" fmla="*/ 0 h 640"/>
                <a:gd name="T112" fmla="*/ 428625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18"/>
            <p:cNvSpPr>
              <a:spLocks/>
            </p:cNvSpPr>
            <p:nvPr/>
          </p:nvSpPr>
          <p:spPr bwMode="hidden">
            <a:xfrm>
              <a:off x="-309563" y="4318000"/>
              <a:ext cx="8280401" cy="1209675"/>
            </a:xfrm>
            <a:custGeom>
              <a:avLst/>
              <a:gdLst>
                <a:gd name="T0" fmla="*/ 8280401 w 5216"/>
                <a:gd name="T1" fmla="*/ 1133475 h 762"/>
                <a:gd name="T2" fmla="*/ 7912101 w 5216"/>
                <a:gd name="T3" fmla="*/ 1089025 h 762"/>
                <a:gd name="T4" fmla="*/ 7108826 w 5216"/>
                <a:gd name="T5" fmla="*/ 968375 h 762"/>
                <a:gd name="T6" fmla="*/ 6213476 w 5216"/>
                <a:gd name="T7" fmla="*/ 806450 h 762"/>
                <a:gd name="T8" fmla="*/ 5216526 w 5216"/>
                <a:gd name="T9" fmla="*/ 593725 h 762"/>
                <a:gd name="T10" fmla="*/ 4676776 w 5216"/>
                <a:gd name="T11" fmla="*/ 469900 h 762"/>
                <a:gd name="T12" fmla="*/ 4257676 w 5216"/>
                <a:gd name="T13" fmla="*/ 374650 h 762"/>
                <a:gd name="T14" fmla="*/ 3857625 w 5216"/>
                <a:gd name="T15" fmla="*/ 292100 h 762"/>
                <a:gd name="T16" fmla="*/ 3476625 w 5216"/>
                <a:gd name="T17" fmla="*/ 222250 h 762"/>
                <a:gd name="T18" fmla="*/ 3111500 w 5216"/>
                <a:gd name="T19" fmla="*/ 161925 h 762"/>
                <a:gd name="T20" fmla="*/ 2762250 w 5216"/>
                <a:gd name="T21" fmla="*/ 114300 h 762"/>
                <a:gd name="T22" fmla="*/ 2117725 w 5216"/>
                <a:gd name="T23" fmla="*/ 44450 h 762"/>
                <a:gd name="T24" fmla="*/ 1539875 w 5216"/>
                <a:gd name="T25" fmla="*/ 6350 h 762"/>
                <a:gd name="T26" fmla="*/ 1022350 w 5216"/>
                <a:gd name="T27" fmla="*/ 0 h 762"/>
                <a:gd name="T28" fmla="*/ 568325 w 5216"/>
                <a:gd name="T29" fmla="*/ 15875 h 762"/>
                <a:gd name="T30" fmla="*/ 174625 w 5216"/>
                <a:gd name="T31" fmla="*/ 50800 h 762"/>
                <a:gd name="T32" fmla="*/ 0 w 5216"/>
                <a:gd name="T33" fmla="*/ 76200 h 762"/>
                <a:gd name="T34" fmla="*/ 498475 w 5216"/>
                <a:gd name="T35" fmla="*/ 136525 h 762"/>
                <a:gd name="T36" fmla="*/ 1035050 w 5216"/>
                <a:gd name="T37" fmla="*/ 222250 h 762"/>
                <a:gd name="T38" fmla="*/ 1609725 w 5216"/>
                <a:gd name="T39" fmla="*/ 333375 h 762"/>
                <a:gd name="T40" fmla="*/ 2225675 w 5216"/>
                <a:gd name="T41" fmla="*/ 469900 h 762"/>
                <a:gd name="T42" fmla="*/ 2787650 w 5216"/>
                <a:gd name="T43" fmla="*/ 600075 h 762"/>
                <a:gd name="T44" fmla="*/ 3822700 w 5216"/>
                <a:gd name="T45" fmla="*/ 819150 h 762"/>
                <a:gd name="T46" fmla="*/ 4298951 w 5216"/>
                <a:gd name="T47" fmla="*/ 908050 h 762"/>
                <a:gd name="T48" fmla="*/ 4749801 w 5216"/>
                <a:gd name="T49" fmla="*/ 984250 h 762"/>
                <a:gd name="T50" fmla="*/ 5175251 w 5216"/>
                <a:gd name="T51" fmla="*/ 1050925 h 762"/>
                <a:gd name="T52" fmla="*/ 5575301 w 5216"/>
                <a:gd name="T53" fmla="*/ 1101725 h 762"/>
                <a:gd name="T54" fmla="*/ 5953126 w 5216"/>
                <a:gd name="T55" fmla="*/ 1146175 h 762"/>
                <a:gd name="T56" fmla="*/ 6308726 w 5216"/>
                <a:gd name="T57" fmla="*/ 1174750 h 762"/>
                <a:gd name="T58" fmla="*/ 6642101 w 5216"/>
                <a:gd name="T59" fmla="*/ 1196975 h 762"/>
                <a:gd name="T60" fmla="*/ 6959601 w 5216"/>
                <a:gd name="T61" fmla="*/ 1209675 h 762"/>
                <a:gd name="T62" fmla="*/ 7254876 w 5216"/>
                <a:gd name="T63" fmla="*/ 1209675 h 762"/>
                <a:gd name="T64" fmla="*/ 7534276 w 5216"/>
                <a:gd name="T65" fmla="*/ 1203325 h 762"/>
                <a:gd name="T66" fmla="*/ 7797801 w 5216"/>
                <a:gd name="T67" fmla="*/ 1187450 h 762"/>
                <a:gd name="T68" fmla="*/ 8045451 w 5216"/>
                <a:gd name="T69" fmla="*/ 1162050 h 762"/>
                <a:gd name="T70" fmla="*/ 8280401 w 5216"/>
                <a:gd name="T71" fmla="*/ 1133475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22"/>
            <p:cNvSpPr>
              <a:spLocks/>
            </p:cNvSpPr>
            <p:nvPr/>
          </p:nvSpPr>
          <p:spPr bwMode="hidden">
            <a:xfrm>
              <a:off x="3175" y="4335463"/>
              <a:ext cx="8166100" cy="1101725"/>
            </a:xfrm>
            <a:custGeom>
              <a:avLst/>
              <a:gdLst>
                <a:gd name="T0" fmla="*/ 0 w 5144"/>
                <a:gd name="T1" fmla="*/ 111125 h 694"/>
                <a:gd name="T2" fmla="*/ 0 w 5144"/>
                <a:gd name="T3" fmla="*/ 111125 h 694"/>
                <a:gd name="T4" fmla="*/ 28575 w 5144"/>
                <a:gd name="T5" fmla="*/ 104775 h 694"/>
                <a:gd name="T6" fmla="*/ 114300 w 5144"/>
                <a:gd name="T7" fmla="*/ 88900 h 694"/>
                <a:gd name="T8" fmla="*/ 260350 w 5144"/>
                <a:gd name="T9" fmla="*/ 66675 h 694"/>
                <a:gd name="T10" fmla="*/ 355600 w 5144"/>
                <a:gd name="T11" fmla="*/ 53975 h 694"/>
                <a:gd name="T12" fmla="*/ 466725 w 5144"/>
                <a:gd name="T13" fmla="*/ 41275 h 694"/>
                <a:gd name="T14" fmla="*/ 590550 w 5144"/>
                <a:gd name="T15" fmla="*/ 31750 h 694"/>
                <a:gd name="T16" fmla="*/ 733425 w 5144"/>
                <a:gd name="T17" fmla="*/ 22225 h 694"/>
                <a:gd name="T18" fmla="*/ 889000 w 5144"/>
                <a:gd name="T19" fmla="*/ 12700 h 694"/>
                <a:gd name="T20" fmla="*/ 1063625 w 5144"/>
                <a:gd name="T21" fmla="*/ 6350 h 694"/>
                <a:gd name="T22" fmla="*/ 1254125 w 5144"/>
                <a:gd name="T23" fmla="*/ 3175 h 694"/>
                <a:gd name="T24" fmla="*/ 1460500 w 5144"/>
                <a:gd name="T25" fmla="*/ 0 h 694"/>
                <a:gd name="T26" fmla="*/ 1682750 w 5144"/>
                <a:gd name="T27" fmla="*/ 3175 h 694"/>
                <a:gd name="T28" fmla="*/ 1920875 w 5144"/>
                <a:gd name="T29" fmla="*/ 9525 h 694"/>
                <a:gd name="T30" fmla="*/ 2178050 w 5144"/>
                <a:gd name="T31" fmla="*/ 22225 h 694"/>
                <a:gd name="T32" fmla="*/ 2451100 w 5144"/>
                <a:gd name="T33" fmla="*/ 38100 h 694"/>
                <a:gd name="T34" fmla="*/ 2740025 w 5144"/>
                <a:gd name="T35" fmla="*/ 63500 h 694"/>
                <a:gd name="T36" fmla="*/ 3048000 w 5144"/>
                <a:gd name="T37" fmla="*/ 92075 h 694"/>
                <a:gd name="T38" fmla="*/ 3375025 w 5144"/>
                <a:gd name="T39" fmla="*/ 127000 h 694"/>
                <a:gd name="T40" fmla="*/ 3717925 w 5144"/>
                <a:gd name="T41" fmla="*/ 168275 h 694"/>
                <a:gd name="T42" fmla="*/ 4079875 w 5144"/>
                <a:gd name="T43" fmla="*/ 219075 h 694"/>
                <a:gd name="T44" fmla="*/ 4457700 w 5144"/>
                <a:gd name="T45" fmla="*/ 276225 h 694"/>
                <a:gd name="T46" fmla="*/ 4854575 w 5144"/>
                <a:gd name="T47" fmla="*/ 342900 h 694"/>
                <a:gd name="T48" fmla="*/ 5270500 w 5144"/>
                <a:gd name="T49" fmla="*/ 422275 h 694"/>
                <a:gd name="T50" fmla="*/ 5705475 w 5144"/>
                <a:gd name="T51" fmla="*/ 508000 h 694"/>
                <a:gd name="T52" fmla="*/ 6159500 w 5144"/>
                <a:gd name="T53" fmla="*/ 603250 h 694"/>
                <a:gd name="T54" fmla="*/ 6632575 w 5144"/>
                <a:gd name="T55" fmla="*/ 711200 h 694"/>
                <a:gd name="T56" fmla="*/ 7124700 w 5144"/>
                <a:gd name="T57" fmla="*/ 828675 h 694"/>
                <a:gd name="T58" fmla="*/ 7635875 w 5144"/>
                <a:gd name="T59" fmla="*/ 958850 h 694"/>
                <a:gd name="T60" fmla="*/ 8166100 w 5144"/>
                <a:gd name="T61" fmla="*/ 1101725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Freeform 26"/>
            <p:cNvSpPr>
              <a:spLocks/>
            </p:cNvSpPr>
            <p:nvPr/>
          </p:nvSpPr>
          <p:spPr bwMode="hidden">
            <a:xfrm>
              <a:off x="4156075" y="4316413"/>
              <a:ext cx="4940300" cy="927100"/>
            </a:xfrm>
            <a:custGeom>
              <a:avLst/>
              <a:gdLst>
                <a:gd name="T0" fmla="*/ 0 w 3112"/>
                <a:gd name="T1" fmla="*/ 927100 h 584"/>
                <a:gd name="T2" fmla="*/ 0 w 3112"/>
                <a:gd name="T3" fmla="*/ 927100 h 584"/>
                <a:gd name="T4" fmla="*/ 142875 w 3112"/>
                <a:gd name="T5" fmla="*/ 889000 h 584"/>
                <a:gd name="T6" fmla="*/ 533400 w 3112"/>
                <a:gd name="T7" fmla="*/ 790575 h 584"/>
                <a:gd name="T8" fmla="*/ 803275 w 3112"/>
                <a:gd name="T9" fmla="*/ 723900 h 584"/>
                <a:gd name="T10" fmla="*/ 1114425 w 3112"/>
                <a:gd name="T11" fmla="*/ 650875 h 584"/>
                <a:gd name="T12" fmla="*/ 1460500 w 3112"/>
                <a:gd name="T13" fmla="*/ 571500 h 584"/>
                <a:gd name="T14" fmla="*/ 1831975 w 3112"/>
                <a:gd name="T15" fmla="*/ 485775 h 584"/>
                <a:gd name="T16" fmla="*/ 2225675 w 3112"/>
                <a:gd name="T17" fmla="*/ 403225 h 584"/>
                <a:gd name="T18" fmla="*/ 2628900 w 3112"/>
                <a:gd name="T19" fmla="*/ 320675 h 584"/>
                <a:gd name="T20" fmla="*/ 3041650 w 3112"/>
                <a:gd name="T21" fmla="*/ 244475 h 584"/>
                <a:gd name="T22" fmla="*/ 3451225 w 3112"/>
                <a:gd name="T23" fmla="*/ 171450 h 584"/>
                <a:gd name="T24" fmla="*/ 3654425 w 3112"/>
                <a:gd name="T25" fmla="*/ 139700 h 584"/>
                <a:gd name="T26" fmla="*/ 3851275 w 3112"/>
                <a:gd name="T27" fmla="*/ 107950 h 584"/>
                <a:gd name="T28" fmla="*/ 4048125 w 3112"/>
                <a:gd name="T29" fmla="*/ 82550 h 584"/>
                <a:gd name="T30" fmla="*/ 4238625 w 3112"/>
                <a:gd name="T31" fmla="*/ 57150 h 584"/>
                <a:gd name="T32" fmla="*/ 4425950 w 3112"/>
                <a:gd name="T33" fmla="*/ 38100 h 584"/>
                <a:gd name="T34" fmla="*/ 4603750 w 3112"/>
                <a:gd name="T35" fmla="*/ 22225 h 584"/>
                <a:gd name="T36" fmla="*/ 4775200 w 3112"/>
                <a:gd name="T37" fmla="*/ 9525 h 584"/>
                <a:gd name="T38" fmla="*/ 4940300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0" name="Freeform 10"/>
            <p:cNvSpPr>
              <a:spLocks/>
            </p:cNvSpPr>
            <p:nvPr/>
          </p:nvSpPr>
          <p:spPr bwMode="hidden">
            <a:xfrm>
              <a:off x="-3905250" y="4294188"/>
              <a:ext cx="13011150" cy="1892300"/>
            </a:xfrm>
            <a:custGeom>
              <a:avLst/>
              <a:gdLst>
                <a:gd name="T0" fmla="*/ 13004800 w 8196"/>
                <a:gd name="T1" fmla="*/ 812800 h 1192"/>
                <a:gd name="T2" fmla="*/ 12763500 w 8196"/>
                <a:gd name="T3" fmla="*/ 904875 h 1192"/>
                <a:gd name="T4" fmla="*/ 12506325 w 8196"/>
                <a:gd name="T5" fmla="*/ 984250 h 1192"/>
                <a:gd name="T6" fmla="*/ 12233275 w 8196"/>
                <a:gd name="T7" fmla="*/ 1057275 h 1192"/>
                <a:gd name="T8" fmla="*/ 11941175 w 8196"/>
                <a:gd name="T9" fmla="*/ 1114425 h 1192"/>
                <a:gd name="T10" fmla="*/ 11623675 w 8196"/>
                <a:gd name="T11" fmla="*/ 1158875 h 1192"/>
                <a:gd name="T12" fmla="*/ 11280775 w 8196"/>
                <a:gd name="T13" fmla="*/ 1190625 h 1192"/>
                <a:gd name="T14" fmla="*/ 10909300 w 8196"/>
                <a:gd name="T15" fmla="*/ 1209675 h 1192"/>
                <a:gd name="T16" fmla="*/ 10506075 w 8196"/>
                <a:gd name="T17" fmla="*/ 1206500 h 1192"/>
                <a:gd name="T18" fmla="*/ 10067925 w 8196"/>
                <a:gd name="T19" fmla="*/ 1190625 h 1192"/>
                <a:gd name="T20" fmla="*/ 9591675 w 8196"/>
                <a:gd name="T21" fmla="*/ 1152525 h 1192"/>
                <a:gd name="T22" fmla="*/ 9074150 w 8196"/>
                <a:gd name="T23" fmla="*/ 1095375 h 1192"/>
                <a:gd name="T24" fmla="*/ 8515350 w 8196"/>
                <a:gd name="T25" fmla="*/ 1019175 h 1192"/>
                <a:gd name="T26" fmla="*/ 7908925 w 8196"/>
                <a:gd name="T27" fmla="*/ 917575 h 1192"/>
                <a:gd name="T28" fmla="*/ 7251700 w 8196"/>
                <a:gd name="T29" fmla="*/ 793750 h 1192"/>
                <a:gd name="T30" fmla="*/ 6543675 w 8196"/>
                <a:gd name="T31" fmla="*/ 644525 h 1192"/>
                <a:gd name="T32" fmla="*/ 5778500 w 8196"/>
                <a:gd name="T33" fmla="*/ 469900 h 1192"/>
                <a:gd name="T34" fmla="*/ 5391150 w 8196"/>
                <a:gd name="T35" fmla="*/ 381000 h 1192"/>
                <a:gd name="T36" fmla="*/ 4657725 w 8196"/>
                <a:gd name="T37" fmla="*/ 234950 h 1192"/>
                <a:gd name="T38" fmla="*/ 3987800 w 8196"/>
                <a:gd name="T39" fmla="*/ 130175 h 1192"/>
                <a:gd name="T40" fmla="*/ 3375025 w 8196"/>
                <a:gd name="T41" fmla="*/ 57150 h 1192"/>
                <a:gd name="T42" fmla="*/ 2819400 w 8196"/>
                <a:gd name="T43" fmla="*/ 15875 h 1192"/>
                <a:gd name="T44" fmla="*/ 2320925 w 8196"/>
                <a:gd name="T45" fmla="*/ 0 h 1192"/>
                <a:gd name="T46" fmla="*/ 1876425 w 8196"/>
                <a:gd name="T47" fmla="*/ 6350 h 1192"/>
                <a:gd name="T48" fmla="*/ 1482725 w 8196"/>
                <a:gd name="T49" fmla="*/ 31750 h 1192"/>
                <a:gd name="T50" fmla="*/ 1136650 w 8196"/>
                <a:gd name="T51" fmla="*/ 69850 h 1192"/>
                <a:gd name="T52" fmla="*/ 841375 w 8196"/>
                <a:gd name="T53" fmla="*/ 117475 h 1192"/>
                <a:gd name="T54" fmla="*/ 593725 w 8196"/>
                <a:gd name="T55" fmla="*/ 171450 h 1192"/>
                <a:gd name="T56" fmla="*/ 393700 w 8196"/>
                <a:gd name="T57" fmla="*/ 228600 h 1192"/>
                <a:gd name="T58" fmla="*/ 234950 w 8196"/>
                <a:gd name="T59" fmla="*/ 279400 h 1192"/>
                <a:gd name="T60" fmla="*/ 76200 w 8196"/>
                <a:gd name="T61" fmla="*/ 342900 h 1192"/>
                <a:gd name="T62" fmla="*/ 0 w 8196"/>
                <a:gd name="T63" fmla="*/ 381000 h 1192"/>
                <a:gd name="T64" fmla="*/ 13004800 w 8196"/>
                <a:gd name="T65" fmla="*/ 1892300 h 1192"/>
                <a:gd name="T66" fmla="*/ 13011150 w 8196"/>
                <a:gd name="T67" fmla="*/ 1882775 h 1192"/>
                <a:gd name="T68" fmla="*/ 13011150 w 8196"/>
                <a:gd name="T69" fmla="*/ 809625 h 1192"/>
                <a:gd name="T70" fmla="*/ 13004800 w 8196"/>
                <a:gd name="T71" fmla="*/ 8128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Date Placeholder 3"/>
          <p:cNvSpPr>
            <a:spLocks noGrp="1"/>
          </p:cNvSpPr>
          <p:nvPr>
            <p:ph type="dt" sz="half" idx="10"/>
          </p:nvPr>
        </p:nvSpPr>
        <p:spPr/>
        <p:txBody>
          <a:bodyPr/>
          <a:lstStyle>
            <a:lvl1pPr algn="r">
              <a:defRPr smtClean="0"/>
            </a:lvl1pPr>
          </a:lstStyle>
          <a:p>
            <a:pPr>
              <a:defRPr/>
            </a:pPr>
            <a:fld id="{65AAC0F4-A048-495F-86CA-D42EEBE66FBC}" type="datetimeFigureOut">
              <a:rPr lang="en-US" altLang="en-US"/>
              <a:pPr>
                <a:defRPr/>
              </a:pPr>
              <a:t>5/21/2014</a:t>
            </a:fld>
            <a:endParaRPr lang="en-US" altLang="en-US"/>
          </a:p>
        </p:txBody>
      </p:sp>
      <p:sp>
        <p:nvSpPr>
          <p:cNvPr id="12" name="Footer Placeholder 4"/>
          <p:cNvSpPr>
            <a:spLocks noGrp="1"/>
          </p:cNvSpPr>
          <p:nvPr>
            <p:ph type="ftr" sz="quarter" idx="11"/>
          </p:nvPr>
        </p:nvSpPr>
        <p:spPr/>
        <p:txBody>
          <a:bodyPr/>
          <a:lstStyle>
            <a:lvl1pPr algn="l">
              <a:defRPr smtClean="0">
                <a:solidFill>
                  <a:schemeClr val="tx2"/>
                </a:solidFill>
              </a:defRPr>
            </a:lvl1pPr>
          </a:lstStyle>
          <a:p>
            <a:pPr>
              <a:defRPr/>
            </a:pPr>
            <a:endParaRPr lang="en-US" altLang="en-US"/>
          </a:p>
        </p:txBody>
      </p:sp>
      <p:sp>
        <p:nvSpPr>
          <p:cNvPr id="13" name="Slide Number Placeholder 5"/>
          <p:cNvSpPr>
            <a:spLocks noGrp="1"/>
          </p:cNvSpPr>
          <p:nvPr>
            <p:ph type="sldNum" sz="quarter" idx="12"/>
          </p:nvPr>
        </p:nvSpPr>
        <p:spPr/>
        <p:txBody>
          <a:bodyPr/>
          <a:lstStyle>
            <a:lvl1pPr>
              <a:defRPr smtClean="0"/>
            </a:lvl1pPr>
          </a:lstStyle>
          <a:p>
            <a:pPr>
              <a:defRPr/>
            </a:pPr>
            <a:fld id="{59910135-7BC3-4663-BBE4-C11D0954E6EA}" type="slidenum">
              <a:rPr lang="en-US" altLang="en-US"/>
              <a:pPr>
                <a:defRPr/>
              </a:pPr>
              <a:t>‹#›</a:t>
            </a:fld>
            <a:endParaRPr lang="en-US" altLang="en-US"/>
          </a:p>
        </p:txBody>
      </p:sp>
    </p:spTree>
    <p:extLst>
      <p:ext uri="{BB962C8B-B14F-4D97-AF65-F5344CB8AC3E}">
        <p14:creationId xmlns:p14="http://schemas.microsoft.com/office/powerpoint/2010/main" val="2155176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r">
              <a:defRPr smtClean="0"/>
            </a:lvl1pPr>
          </a:lstStyle>
          <a:p>
            <a:pPr>
              <a:defRPr/>
            </a:pPr>
            <a:fld id="{F497379B-5DD7-4222-9948-CEA22F39A317}" type="datetimeFigureOut">
              <a:rPr lang="en-US" altLang="en-US"/>
              <a:pPr>
                <a:defRPr/>
              </a:pPr>
              <a:t>5/21/2014</a:t>
            </a:fld>
            <a:endParaRPr lang="en-US" altLang="en-US"/>
          </a:p>
        </p:txBody>
      </p:sp>
      <p:sp>
        <p:nvSpPr>
          <p:cNvPr id="5" name="Footer Placeholder 4"/>
          <p:cNvSpPr>
            <a:spLocks noGrp="1"/>
          </p:cNvSpPr>
          <p:nvPr>
            <p:ph type="ftr" sz="quarter" idx="11"/>
          </p:nvPr>
        </p:nvSpPr>
        <p:spPr/>
        <p:txBody>
          <a:bodyPr/>
          <a:lstStyle>
            <a:lvl1pPr algn="l">
              <a:defRPr smtClean="0">
                <a:solidFill>
                  <a:schemeClr val="tx2"/>
                </a:solidFill>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smtClean="0"/>
            </a:lvl1pPr>
          </a:lstStyle>
          <a:p>
            <a:pPr>
              <a:defRPr/>
            </a:pPr>
            <a:fld id="{8F4348C3-8512-42ED-AD36-9D690F371157}" type="slidenum">
              <a:rPr lang="en-US" altLang="en-US"/>
              <a:pPr>
                <a:defRPr/>
              </a:pPr>
              <a:t>‹#›</a:t>
            </a:fld>
            <a:endParaRPr lang="en-US" altLang="en-US"/>
          </a:p>
        </p:txBody>
      </p:sp>
    </p:spTree>
    <p:extLst>
      <p:ext uri="{BB962C8B-B14F-4D97-AF65-F5344CB8AC3E}">
        <p14:creationId xmlns:p14="http://schemas.microsoft.com/office/powerpoint/2010/main" val="207448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ounded Rectangle 3"/>
          <p:cNvSpPr/>
          <p:nvPr/>
        </p:nvSpPr>
        <p:spPr bwMode="hidden">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a:sym typeface="Arial"/>
            </a:endParaRPr>
          </a:p>
        </p:txBody>
      </p:sp>
      <p:grpSp>
        <p:nvGrpSpPr>
          <p:cNvPr id="5" name="Group 15"/>
          <p:cNvGrpSpPr>
            <a:grpSpLocks noChangeAspect="1"/>
          </p:cNvGrpSpPr>
          <p:nvPr/>
        </p:nvGrpSpPr>
        <p:grpSpPr bwMode="auto">
          <a:xfrm>
            <a:off x="211138" y="714375"/>
            <a:ext cx="8723312" cy="1331913"/>
            <a:chOff x="-3905250" y="4294188"/>
            <a:chExt cx="13011150" cy="1892300"/>
          </a:xfrm>
        </p:grpSpPr>
        <p:sp>
          <p:nvSpPr>
            <p:cNvPr id="6" name="Freeform 14"/>
            <p:cNvSpPr>
              <a:spLocks/>
            </p:cNvSpPr>
            <p:nvPr/>
          </p:nvSpPr>
          <p:spPr bwMode="hidden">
            <a:xfrm>
              <a:off x="4810125" y="4500563"/>
              <a:ext cx="4295775" cy="1016000"/>
            </a:xfrm>
            <a:custGeom>
              <a:avLst/>
              <a:gdLst>
                <a:gd name="T0" fmla="*/ 4286250 w 2706"/>
                <a:gd name="T1" fmla="*/ 0 h 640"/>
                <a:gd name="T2" fmla="*/ 4286250 w 2706"/>
                <a:gd name="T3" fmla="*/ 0 h 640"/>
                <a:gd name="T4" fmla="*/ 4105275 w 2706"/>
                <a:gd name="T5" fmla="*/ 28575 h 640"/>
                <a:gd name="T6" fmla="*/ 3921125 w 2706"/>
                <a:gd name="T7" fmla="*/ 60325 h 640"/>
                <a:gd name="T8" fmla="*/ 3733800 w 2706"/>
                <a:gd name="T9" fmla="*/ 95250 h 640"/>
                <a:gd name="T10" fmla="*/ 3540125 w 2706"/>
                <a:gd name="T11" fmla="*/ 130175 h 640"/>
                <a:gd name="T12" fmla="*/ 3343275 w 2706"/>
                <a:gd name="T13" fmla="*/ 171450 h 640"/>
                <a:gd name="T14" fmla="*/ 3140075 w 2706"/>
                <a:gd name="T15" fmla="*/ 212725 h 640"/>
                <a:gd name="T16" fmla="*/ 2933700 w 2706"/>
                <a:gd name="T17" fmla="*/ 260350 h 640"/>
                <a:gd name="T18" fmla="*/ 2720975 w 2706"/>
                <a:gd name="T19" fmla="*/ 307975 h 640"/>
                <a:gd name="T20" fmla="*/ 2720975 w 2706"/>
                <a:gd name="T21" fmla="*/ 307975 h 640"/>
                <a:gd name="T22" fmla="*/ 2336800 w 2706"/>
                <a:gd name="T23" fmla="*/ 400050 h 640"/>
                <a:gd name="T24" fmla="*/ 1962150 w 2706"/>
                <a:gd name="T25" fmla="*/ 482600 h 640"/>
                <a:gd name="T26" fmla="*/ 1603375 w 2706"/>
                <a:gd name="T27" fmla="*/ 558800 h 640"/>
                <a:gd name="T28" fmla="*/ 1257300 w 2706"/>
                <a:gd name="T29" fmla="*/ 631825 h 640"/>
                <a:gd name="T30" fmla="*/ 927100 w 2706"/>
                <a:gd name="T31" fmla="*/ 695325 h 640"/>
                <a:gd name="T32" fmla="*/ 606425 w 2706"/>
                <a:gd name="T33" fmla="*/ 752475 h 640"/>
                <a:gd name="T34" fmla="*/ 298450 w 2706"/>
                <a:gd name="T35" fmla="*/ 806450 h 640"/>
                <a:gd name="T36" fmla="*/ 0 w 2706"/>
                <a:gd name="T37" fmla="*/ 854075 h 640"/>
                <a:gd name="T38" fmla="*/ 0 w 2706"/>
                <a:gd name="T39" fmla="*/ 854075 h 640"/>
                <a:gd name="T40" fmla="*/ 206375 w 2706"/>
                <a:gd name="T41" fmla="*/ 882650 h 640"/>
                <a:gd name="T42" fmla="*/ 403225 w 2706"/>
                <a:gd name="T43" fmla="*/ 908050 h 640"/>
                <a:gd name="T44" fmla="*/ 593725 w 2706"/>
                <a:gd name="T45" fmla="*/ 930275 h 640"/>
                <a:gd name="T46" fmla="*/ 781050 w 2706"/>
                <a:gd name="T47" fmla="*/ 949325 h 640"/>
                <a:gd name="T48" fmla="*/ 962025 w 2706"/>
                <a:gd name="T49" fmla="*/ 968375 h 640"/>
                <a:gd name="T50" fmla="*/ 1136650 w 2706"/>
                <a:gd name="T51" fmla="*/ 981075 h 640"/>
                <a:gd name="T52" fmla="*/ 1304925 w 2706"/>
                <a:gd name="T53" fmla="*/ 993775 h 640"/>
                <a:gd name="T54" fmla="*/ 1470025 w 2706"/>
                <a:gd name="T55" fmla="*/ 1003300 h 640"/>
                <a:gd name="T56" fmla="*/ 1631950 w 2706"/>
                <a:gd name="T57" fmla="*/ 1009650 h 640"/>
                <a:gd name="T58" fmla="*/ 1787525 w 2706"/>
                <a:gd name="T59" fmla="*/ 1012825 h 640"/>
                <a:gd name="T60" fmla="*/ 1936750 w 2706"/>
                <a:gd name="T61" fmla="*/ 1016000 h 640"/>
                <a:gd name="T62" fmla="*/ 2082800 w 2706"/>
                <a:gd name="T63" fmla="*/ 1016000 h 640"/>
                <a:gd name="T64" fmla="*/ 2225675 w 2706"/>
                <a:gd name="T65" fmla="*/ 1012825 h 640"/>
                <a:gd name="T66" fmla="*/ 2365375 w 2706"/>
                <a:gd name="T67" fmla="*/ 1009650 h 640"/>
                <a:gd name="T68" fmla="*/ 2498725 w 2706"/>
                <a:gd name="T69" fmla="*/ 1003300 h 640"/>
                <a:gd name="T70" fmla="*/ 2628900 w 2706"/>
                <a:gd name="T71" fmla="*/ 993775 h 640"/>
                <a:gd name="T72" fmla="*/ 2752725 w 2706"/>
                <a:gd name="T73" fmla="*/ 984250 h 640"/>
                <a:gd name="T74" fmla="*/ 2876550 w 2706"/>
                <a:gd name="T75" fmla="*/ 971550 h 640"/>
                <a:gd name="T76" fmla="*/ 2994025 w 2706"/>
                <a:gd name="T77" fmla="*/ 955675 h 640"/>
                <a:gd name="T78" fmla="*/ 3111500 w 2706"/>
                <a:gd name="T79" fmla="*/ 939800 h 640"/>
                <a:gd name="T80" fmla="*/ 3222625 w 2706"/>
                <a:gd name="T81" fmla="*/ 920750 h 640"/>
                <a:gd name="T82" fmla="*/ 3333750 w 2706"/>
                <a:gd name="T83" fmla="*/ 901700 h 640"/>
                <a:gd name="T84" fmla="*/ 3438525 w 2706"/>
                <a:gd name="T85" fmla="*/ 879475 h 640"/>
                <a:gd name="T86" fmla="*/ 3543300 w 2706"/>
                <a:gd name="T87" fmla="*/ 857250 h 640"/>
                <a:gd name="T88" fmla="*/ 3644900 w 2706"/>
                <a:gd name="T89" fmla="*/ 831850 h 640"/>
                <a:gd name="T90" fmla="*/ 3743325 w 2706"/>
                <a:gd name="T91" fmla="*/ 806450 h 640"/>
                <a:gd name="T92" fmla="*/ 3838575 w 2706"/>
                <a:gd name="T93" fmla="*/ 777875 h 640"/>
                <a:gd name="T94" fmla="*/ 3933825 w 2706"/>
                <a:gd name="T95" fmla="*/ 749300 h 640"/>
                <a:gd name="T96" fmla="*/ 4114800 w 2706"/>
                <a:gd name="T97" fmla="*/ 685800 h 640"/>
                <a:gd name="T98" fmla="*/ 4289425 w 2706"/>
                <a:gd name="T99" fmla="*/ 619125 h 640"/>
                <a:gd name="T100" fmla="*/ 4289425 w 2706"/>
                <a:gd name="T101" fmla="*/ 619125 h 640"/>
                <a:gd name="T102" fmla="*/ 4295775 w 2706"/>
                <a:gd name="T103" fmla="*/ 615950 h 640"/>
                <a:gd name="T104" fmla="*/ 4295775 w 2706"/>
                <a:gd name="T105" fmla="*/ 615950 h 640"/>
                <a:gd name="T106" fmla="*/ 4295775 w 2706"/>
                <a:gd name="T107" fmla="*/ 0 h 640"/>
                <a:gd name="T108" fmla="*/ 4295775 w 2706"/>
                <a:gd name="T109" fmla="*/ 0 h 640"/>
                <a:gd name="T110" fmla="*/ 4286250 w 2706"/>
                <a:gd name="T111" fmla="*/ 0 h 640"/>
                <a:gd name="T112" fmla="*/ 428625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18"/>
            <p:cNvSpPr>
              <a:spLocks/>
            </p:cNvSpPr>
            <p:nvPr/>
          </p:nvSpPr>
          <p:spPr bwMode="hidden">
            <a:xfrm>
              <a:off x="-309563" y="4318000"/>
              <a:ext cx="8280401" cy="1209675"/>
            </a:xfrm>
            <a:custGeom>
              <a:avLst/>
              <a:gdLst>
                <a:gd name="T0" fmla="*/ 8280401 w 5216"/>
                <a:gd name="T1" fmla="*/ 1133475 h 762"/>
                <a:gd name="T2" fmla="*/ 7912101 w 5216"/>
                <a:gd name="T3" fmla="*/ 1089025 h 762"/>
                <a:gd name="T4" fmla="*/ 7108826 w 5216"/>
                <a:gd name="T5" fmla="*/ 968375 h 762"/>
                <a:gd name="T6" fmla="*/ 6213476 w 5216"/>
                <a:gd name="T7" fmla="*/ 806450 h 762"/>
                <a:gd name="T8" fmla="*/ 5216526 w 5216"/>
                <a:gd name="T9" fmla="*/ 593725 h 762"/>
                <a:gd name="T10" fmla="*/ 4676776 w 5216"/>
                <a:gd name="T11" fmla="*/ 469900 h 762"/>
                <a:gd name="T12" fmla="*/ 4257676 w 5216"/>
                <a:gd name="T13" fmla="*/ 374650 h 762"/>
                <a:gd name="T14" fmla="*/ 3857625 w 5216"/>
                <a:gd name="T15" fmla="*/ 292100 h 762"/>
                <a:gd name="T16" fmla="*/ 3476625 w 5216"/>
                <a:gd name="T17" fmla="*/ 222250 h 762"/>
                <a:gd name="T18" fmla="*/ 3111500 w 5216"/>
                <a:gd name="T19" fmla="*/ 161925 h 762"/>
                <a:gd name="T20" fmla="*/ 2762250 w 5216"/>
                <a:gd name="T21" fmla="*/ 114300 h 762"/>
                <a:gd name="T22" fmla="*/ 2117725 w 5216"/>
                <a:gd name="T23" fmla="*/ 44450 h 762"/>
                <a:gd name="T24" fmla="*/ 1539875 w 5216"/>
                <a:gd name="T25" fmla="*/ 6350 h 762"/>
                <a:gd name="T26" fmla="*/ 1022350 w 5216"/>
                <a:gd name="T27" fmla="*/ 0 h 762"/>
                <a:gd name="T28" fmla="*/ 568325 w 5216"/>
                <a:gd name="T29" fmla="*/ 15875 h 762"/>
                <a:gd name="T30" fmla="*/ 174625 w 5216"/>
                <a:gd name="T31" fmla="*/ 50800 h 762"/>
                <a:gd name="T32" fmla="*/ 0 w 5216"/>
                <a:gd name="T33" fmla="*/ 76200 h 762"/>
                <a:gd name="T34" fmla="*/ 498475 w 5216"/>
                <a:gd name="T35" fmla="*/ 136525 h 762"/>
                <a:gd name="T36" fmla="*/ 1035050 w 5216"/>
                <a:gd name="T37" fmla="*/ 222250 h 762"/>
                <a:gd name="T38" fmla="*/ 1609725 w 5216"/>
                <a:gd name="T39" fmla="*/ 333375 h 762"/>
                <a:gd name="T40" fmla="*/ 2225675 w 5216"/>
                <a:gd name="T41" fmla="*/ 469900 h 762"/>
                <a:gd name="T42" fmla="*/ 2787650 w 5216"/>
                <a:gd name="T43" fmla="*/ 600075 h 762"/>
                <a:gd name="T44" fmla="*/ 3822700 w 5216"/>
                <a:gd name="T45" fmla="*/ 819150 h 762"/>
                <a:gd name="T46" fmla="*/ 4298951 w 5216"/>
                <a:gd name="T47" fmla="*/ 908050 h 762"/>
                <a:gd name="T48" fmla="*/ 4749801 w 5216"/>
                <a:gd name="T49" fmla="*/ 984250 h 762"/>
                <a:gd name="T50" fmla="*/ 5175251 w 5216"/>
                <a:gd name="T51" fmla="*/ 1050925 h 762"/>
                <a:gd name="T52" fmla="*/ 5575301 w 5216"/>
                <a:gd name="T53" fmla="*/ 1101725 h 762"/>
                <a:gd name="T54" fmla="*/ 5953126 w 5216"/>
                <a:gd name="T55" fmla="*/ 1146175 h 762"/>
                <a:gd name="T56" fmla="*/ 6308726 w 5216"/>
                <a:gd name="T57" fmla="*/ 1174750 h 762"/>
                <a:gd name="T58" fmla="*/ 6642101 w 5216"/>
                <a:gd name="T59" fmla="*/ 1196975 h 762"/>
                <a:gd name="T60" fmla="*/ 6959601 w 5216"/>
                <a:gd name="T61" fmla="*/ 1209675 h 762"/>
                <a:gd name="T62" fmla="*/ 7254876 w 5216"/>
                <a:gd name="T63" fmla="*/ 1209675 h 762"/>
                <a:gd name="T64" fmla="*/ 7534276 w 5216"/>
                <a:gd name="T65" fmla="*/ 1203325 h 762"/>
                <a:gd name="T66" fmla="*/ 7797801 w 5216"/>
                <a:gd name="T67" fmla="*/ 1187450 h 762"/>
                <a:gd name="T68" fmla="*/ 8045451 w 5216"/>
                <a:gd name="T69" fmla="*/ 1162050 h 762"/>
                <a:gd name="T70" fmla="*/ 8280401 w 5216"/>
                <a:gd name="T71" fmla="*/ 1133475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22"/>
            <p:cNvSpPr>
              <a:spLocks/>
            </p:cNvSpPr>
            <p:nvPr/>
          </p:nvSpPr>
          <p:spPr bwMode="hidden">
            <a:xfrm>
              <a:off x="3175" y="4335463"/>
              <a:ext cx="8166100" cy="1101725"/>
            </a:xfrm>
            <a:custGeom>
              <a:avLst/>
              <a:gdLst>
                <a:gd name="T0" fmla="*/ 0 w 5144"/>
                <a:gd name="T1" fmla="*/ 111125 h 694"/>
                <a:gd name="T2" fmla="*/ 0 w 5144"/>
                <a:gd name="T3" fmla="*/ 111125 h 694"/>
                <a:gd name="T4" fmla="*/ 28575 w 5144"/>
                <a:gd name="T5" fmla="*/ 104775 h 694"/>
                <a:gd name="T6" fmla="*/ 114300 w 5144"/>
                <a:gd name="T7" fmla="*/ 88900 h 694"/>
                <a:gd name="T8" fmla="*/ 260350 w 5144"/>
                <a:gd name="T9" fmla="*/ 66675 h 694"/>
                <a:gd name="T10" fmla="*/ 355600 w 5144"/>
                <a:gd name="T11" fmla="*/ 53975 h 694"/>
                <a:gd name="T12" fmla="*/ 466725 w 5144"/>
                <a:gd name="T13" fmla="*/ 41275 h 694"/>
                <a:gd name="T14" fmla="*/ 590550 w 5144"/>
                <a:gd name="T15" fmla="*/ 31750 h 694"/>
                <a:gd name="T16" fmla="*/ 733425 w 5144"/>
                <a:gd name="T17" fmla="*/ 22225 h 694"/>
                <a:gd name="T18" fmla="*/ 889000 w 5144"/>
                <a:gd name="T19" fmla="*/ 12700 h 694"/>
                <a:gd name="T20" fmla="*/ 1063625 w 5144"/>
                <a:gd name="T21" fmla="*/ 6350 h 694"/>
                <a:gd name="T22" fmla="*/ 1254125 w 5144"/>
                <a:gd name="T23" fmla="*/ 3175 h 694"/>
                <a:gd name="T24" fmla="*/ 1460500 w 5144"/>
                <a:gd name="T25" fmla="*/ 0 h 694"/>
                <a:gd name="T26" fmla="*/ 1682750 w 5144"/>
                <a:gd name="T27" fmla="*/ 3175 h 694"/>
                <a:gd name="T28" fmla="*/ 1920875 w 5144"/>
                <a:gd name="T29" fmla="*/ 9525 h 694"/>
                <a:gd name="T30" fmla="*/ 2178050 w 5144"/>
                <a:gd name="T31" fmla="*/ 22225 h 694"/>
                <a:gd name="T32" fmla="*/ 2451100 w 5144"/>
                <a:gd name="T33" fmla="*/ 38100 h 694"/>
                <a:gd name="T34" fmla="*/ 2740025 w 5144"/>
                <a:gd name="T35" fmla="*/ 63500 h 694"/>
                <a:gd name="T36" fmla="*/ 3048000 w 5144"/>
                <a:gd name="T37" fmla="*/ 92075 h 694"/>
                <a:gd name="T38" fmla="*/ 3375025 w 5144"/>
                <a:gd name="T39" fmla="*/ 127000 h 694"/>
                <a:gd name="T40" fmla="*/ 3717925 w 5144"/>
                <a:gd name="T41" fmla="*/ 168275 h 694"/>
                <a:gd name="T42" fmla="*/ 4079875 w 5144"/>
                <a:gd name="T43" fmla="*/ 219075 h 694"/>
                <a:gd name="T44" fmla="*/ 4457700 w 5144"/>
                <a:gd name="T45" fmla="*/ 276225 h 694"/>
                <a:gd name="T46" fmla="*/ 4854575 w 5144"/>
                <a:gd name="T47" fmla="*/ 342900 h 694"/>
                <a:gd name="T48" fmla="*/ 5270500 w 5144"/>
                <a:gd name="T49" fmla="*/ 422275 h 694"/>
                <a:gd name="T50" fmla="*/ 5705475 w 5144"/>
                <a:gd name="T51" fmla="*/ 508000 h 694"/>
                <a:gd name="T52" fmla="*/ 6159500 w 5144"/>
                <a:gd name="T53" fmla="*/ 603250 h 694"/>
                <a:gd name="T54" fmla="*/ 6632575 w 5144"/>
                <a:gd name="T55" fmla="*/ 711200 h 694"/>
                <a:gd name="T56" fmla="*/ 7124700 w 5144"/>
                <a:gd name="T57" fmla="*/ 828675 h 694"/>
                <a:gd name="T58" fmla="*/ 7635875 w 5144"/>
                <a:gd name="T59" fmla="*/ 958850 h 694"/>
                <a:gd name="T60" fmla="*/ 8166100 w 5144"/>
                <a:gd name="T61" fmla="*/ 1101725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Freeform 26"/>
            <p:cNvSpPr>
              <a:spLocks/>
            </p:cNvSpPr>
            <p:nvPr/>
          </p:nvSpPr>
          <p:spPr bwMode="hidden">
            <a:xfrm>
              <a:off x="4156075" y="4316413"/>
              <a:ext cx="4940300" cy="927100"/>
            </a:xfrm>
            <a:custGeom>
              <a:avLst/>
              <a:gdLst>
                <a:gd name="T0" fmla="*/ 0 w 3112"/>
                <a:gd name="T1" fmla="*/ 927100 h 584"/>
                <a:gd name="T2" fmla="*/ 0 w 3112"/>
                <a:gd name="T3" fmla="*/ 927100 h 584"/>
                <a:gd name="T4" fmla="*/ 142875 w 3112"/>
                <a:gd name="T5" fmla="*/ 889000 h 584"/>
                <a:gd name="T6" fmla="*/ 533400 w 3112"/>
                <a:gd name="T7" fmla="*/ 790575 h 584"/>
                <a:gd name="T8" fmla="*/ 803275 w 3112"/>
                <a:gd name="T9" fmla="*/ 723900 h 584"/>
                <a:gd name="T10" fmla="*/ 1114425 w 3112"/>
                <a:gd name="T11" fmla="*/ 650875 h 584"/>
                <a:gd name="T12" fmla="*/ 1460500 w 3112"/>
                <a:gd name="T13" fmla="*/ 571500 h 584"/>
                <a:gd name="T14" fmla="*/ 1831975 w 3112"/>
                <a:gd name="T15" fmla="*/ 485775 h 584"/>
                <a:gd name="T16" fmla="*/ 2225675 w 3112"/>
                <a:gd name="T17" fmla="*/ 403225 h 584"/>
                <a:gd name="T18" fmla="*/ 2628900 w 3112"/>
                <a:gd name="T19" fmla="*/ 320675 h 584"/>
                <a:gd name="T20" fmla="*/ 3041650 w 3112"/>
                <a:gd name="T21" fmla="*/ 244475 h 584"/>
                <a:gd name="T22" fmla="*/ 3451225 w 3112"/>
                <a:gd name="T23" fmla="*/ 171450 h 584"/>
                <a:gd name="T24" fmla="*/ 3654425 w 3112"/>
                <a:gd name="T25" fmla="*/ 139700 h 584"/>
                <a:gd name="T26" fmla="*/ 3851275 w 3112"/>
                <a:gd name="T27" fmla="*/ 107950 h 584"/>
                <a:gd name="T28" fmla="*/ 4048125 w 3112"/>
                <a:gd name="T29" fmla="*/ 82550 h 584"/>
                <a:gd name="T30" fmla="*/ 4238625 w 3112"/>
                <a:gd name="T31" fmla="*/ 57150 h 584"/>
                <a:gd name="T32" fmla="*/ 4425950 w 3112"/>
                <a:gd name="T33" fmla="*/ 38100 h 584"/>
                <a:gd name="T34" fmla="*/ 4603750 w 3112"/>
                <a:gd name="T35" fmla="*/ 22225 h 584"/>
                <a:gd name="T36" fmla="*/ 4775200 w 3112"/>
                <a:gd name="T37" fmla="*/ 9525 h 584"/>
                <a:gd name="T38" fmla="*/ 4940300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0" name="Freeform 25"/>
            <p:cNvSpPr>
              <a:spLocks/>
            </p:cNvSpPr>
            <p:nvPr/>
          </p:nvSpPr>
          <p:spPr bwMode="hidden">
            <a:xfrm>
              <a:off x="-3905250" y="4294188"/>
              <a:ext cx="13011150" cy="1892300"/>
            </a:xfrm>
            <a:custGeom>
              <a:avLst/>
              <a:gdLst>
                <a:gd name="T0" fmla="*/ 13004800 w 8196"/>
                <a:gd name="T1" fmla="*/ 812800 h 1192"/>
                <a:gd name="T2" fmla="*/ 12763500 w 8196"/>
                <a:gd name="T3" fmla="*/ 904875 h 1192"/>
                <a:gd name="T4" fmla="*/ 12506325 w 8196"/>
                <a:gd name="T5" fmla="*/ 984250 h 1192"/>
                <a:gd name="T6" fmla="*/ 12233275 w 8196"/>
                <a:gd name="T7" fmla="*/ 1057275 h 1192"/>
                <a:gd name="T8" fmla="*/ 11941175 w 8196"/>
                <a:gd name="T9" fmla="*/ 1114425 h 1192"/>
                <a:gd name="T10" fmla="*/ 11623675 w 8196"/>
                <a:gd name="T11" fmla="*/ 1158875 h 1192"/>
                <a:gd name="T12" fmla="*/ 11280775 w 8196"/>
                <a:gd name="T13" fmla="*/ 1190625 h 1192"/>
                <a:gd name="T14" fmla="*/ 10909300 w 8196"/>
                <a:gd name="T15" fmla="*/ 1209675 h 1192"/>
                <a:gd name="T16" fmla="*/ 10506075 w 8196"/>
                <a:gd name="T17" fmla="*/ 1206500 h 1192"/>
                <a:gd name="T18" fmla="*/ 10067925 w 8196"/>
                <a:gd name="T19" fmla="*/ 1190625 h 1192"/>
                <a:gd name="T20" fmla="*/ 9591675 w 8196"/>
                <a:gd name="T21" fmla="*/ 1152525 h 1192"/>
                <a:gd name="T22" fmla="*/ 9074150 w 8196"/>
                <a:gd name="T23" fmla="*/ 1095375 h 1192"/>
                <a:gd name="T24" fmla="*/ 8515350 w 8196"/>
                <a:gd name="T25" fmla="*/ 1019175 h 1192"/>
                <a:gd name="T26" fmla="*/ 7908925 w 8196"/>
                <a:gd name="T27" fmla="*/ 917575 h 1192"/>
                <a:gd name="T28" fmla="*/ 7251700 w 8196"/>
                <a:gd name="T29" fmla="*/ 793750 h 1192"/>
                <a:gd name="T30" fmla="*/ 6543675 w 8196"/>
                <a:gd name="T31" fmla="*/ 644525 h 1192"/>
                <a:gd name="T32" fmla="*/ 5778500 w 8196"/>
                <a:gd name="T33" fmla="*/ 469900 h 1192"/>
                <a:gd name="T34" fmla="*/ 5391150 w 8196"/>
                <a:gd name="T35" fmla="*/ 381000 h 1192"/>
                <a:gd name="T36" fmla="*/ 4657725 w 8196"/>
                <a:gd name="T37" fmla="*/ 234950 h 1192"/>
                <a:gd name="T38" fmla="*/ 3987800 w 8196"/>
                <a:gd name="T39" fmla="*/ 130175 h 1192"/>
                <a:gd name="T40" fmla="*/ 3375025 w 8196"/>
                <a:gd name="T41" fmla="*/ 57150 h 1192"/>
                <a:gd name="T42" fmla="*/ 2819400 w 8196"/>
                <a:gd name="T43" fmla="*/ 15875 h 1192"/>
                <a:gd name="T44" fmla="*/ 2320925 w 8196"/>
                <a:gd name="T45" fmla="*/ 0 h 1192"/>
                <a:gd name="T46" fmla="*/ 1876425 w 8196"/>
                <a:gd name="T47" fmla="*/ 6350 h 1192"/>
                <a:gd name="T48" fmla="*/ 1482725 w 8196"/>
                <a:gd name="T49" fmla="*/ 31750 h 1192"/>
                <a:gd name="T50" fmla="*/ 1136650 w 8196"/>
                <a:gd name="T51" fmla="*/ 69850 h 1192"/>
                <a:gd name="T52" fmla="*/ 841375 w 8196"/>
                <a:gd name="T53" fmla="*/ 117475 h 1192"/>
                <a:gd name="T54" fmla="*/ 593725 w 8196"/>
                <a:gd name="T55" fmla="*/ 171450 h 1192"/>
                <a:gd name="T56" fmla="*/ 393700 w 8196"/>
                <a:gd name="T57" fmla="*/ 228600 h 1192"/>
                <a:gd name="T58" fmla="*/ 234950 w 8196"/>
                <a:gd name="T59" fmla="*/ 279400 h 1192"/>
                <a:gd name="T60" fmla="*/ 76200 w 8196"/>
                <a:gd name="T61" fmla="*/ 342900 h 1192"/>
                <a:gd name="T62" fmla="*/ 0 w 8196"/>
                <a:gd name="T63" fmla="*/ 381000 h 1192"/>
                <a:gd name="T64" fmla="*/ 13004800 w 8196"/>
                <a:gd name="T65" fmla="*/ 1892300 h 1192"/>
                <a:gd name="T66" fmla="*/ 13011150 w 8196"/>
                <a:gd name="T67" fmla="*/ 1882775 h 1192"/>
                <a:gd name="T68" fmla="*/ 13011150 w 8196"/>
                <a:gd name="T69" fmla="*/ 809625 h 1192"/>
                <a:gd name="T70" fmla="*/ 13004800 w 8196"/>
                <a:gd name="T71" fmla="*/ 8128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10"/>
          </p:nvPr>
        </p:nvSpPr>
        <p:spPr/>
        <p:txBody>
          <a:bodyPr/>
          <a:lstStyle>
            <a:lvl1pPr algn="r">
              <a:defRPr smtClean="0"/>
            </a:lvl1pPr>
          </a:lstStyle>
          <a:p>
            <a:pPr>
              <a:defRPr/>
            </a:pPr>
            <a:fld id="{89C4194B-F229-4F61-959E-99CDC88F46D3}" type="datetimeFigureOut">
              <a:rPr lang="en-US" altLang="en-US"/>
              <a:pPr>
                <a:defRPr/>
              </a:pPr>
              <a:t>5/21/2014</a:t>
            </a:fld>
            <a:endParaRPr lang="en-US" altLang="en-US"/>
          </a:p>
        </p:txBody>
      </p:sp>
      <p:sp>
        <p:nvSpPr>
          <p:cNvPr id="12" name="Footer Placeholder 4"/>
          <p:cNvSpPr>
            <a:spLocks noGrp="1"/>
          </p:cNvSpPr>
          <p:nvPr>
            <p:ph type="ftr" sz="quarter" idx="11"/>
          </p:nvPr>
        </p:nvSpPr>
        <p:spPr/>
        <p:txBody>
          <a:bodyPr/>
          <a:lstStyle>
            <a:lvl1pPr algn="l">
              <a:defRPr smtClean="0">
                <a:solidFill>
                  <a:schemeClr val="tx2"/>
                </a:solidFill>
              </a:defRPr>
            </a:lvl1pPr>
          </a:lstStyle>
          <a:p>
            <a:pPr>
              <a:defRPr/>
            </a:pPr>
            <a:endParaRPr lang="en-US" altLang="en-US"/>
          </a:p>
        </p:txBody>
      </p:sp>
      <p:sp>
        <p:nvSpPr>
          <p:cNvPr id="13" name="Slide Number Placeholder 5"/>
          <p:cNvSpPr>
            <a:spLocks noGrp="1"/>
          </p:cNvSpPr>
          <p:nvPr>
            <p:ph type="sldNum" sz="quarter" idx="12"/>
          </p:nvPr>
        </p:nvSpPr>
        <p:spPr/>
        <p:txBody>
          <a:bodyPr/>
          <a:lstStyle>
            <a:lvl1pPr>
              <a:defRPr smtClean="0"/>
            </a:lvl1pPr>
          </a:lstStyle>
          <a:p>
            <a:pPr>
              <a:defRPr/>
            </a:pPr>
            <a:fld id="{B8584AB7-61F4-4097-A436-85856CA79906}" type="slidenum">
              <a:rPr lang="en-US" altLang="en-US"/>
              <a:pPr>
                <a:defRPr/>
              </a:pPr>
              <a:t>‹#›</a:t>
            </a:fld>
            <a:endParaRPr lang="en-US" altLang="en-US"/>
          </a:p>
        </p:txBody>
      </p:sp>
    </p:spTree>
    <p:extLst>
      <p:ext uri="{BB962C8B-B14F-4D97-AF65-F5344CB8AC3E}">
        <p14:creationId xmlns:p14="http://schemas.microsoft.com/office/powerpoint/2010/main" val="3316396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07504"/>
            <a:ext cx="8229600" cy="1392599"/>
          </a:xfrm>
          <a:prstGeom prst="rect">
            <a:avLst/>
          </a:prstGeom>
          <a:noFill/>
          <a:ln>
            <a:noFill/>
          </a:ln>
        </p:spPr>
        <p:txBody>
          <a:bodyPr lIns="91425" tIns="91425" rIns="91425" bIns="91425" anchor="b"/>
          <a:lstStyle>
            <a:lvl1pPr algn="l" rtl="0">
              <a:spcBef>
                <a:spcPts val="0"/>
              </a:spcBef>
              <a:buSzPct val="100000"/>
              <a:buFont typeface="Georgia"/>
              <a:buNone/>
              <a:defRPr sz="4800" b="0">
                <a:solidFill>
                  <a:schemeClr val="dk2"/>
                </a:solidFill>
                <a:latin typeface="Georgia"/>
                <a:ea typeface="Georgia"/>
                <a:cs typeface="Georgia"/>
                <a:sym typeface="Georgia"/>
              </a:defRPr>
            </a:lvl1pPr>
            <a:lvl2pPr algn="l" rtl="0">
              <a:spcBef>
                <a:spcPts val="0"/>
              </a:spcBef>
              <a:buSzPct val="100000"/>
              <a:buFont typeface="Georgia"/>
              <a:buNone/>
              <a:defRPr sz="4800" b="0">
                <a:solidFill>
                  <a:schemeClr val="dk2"/>
                </a:solidFill>
                <a:latin typeface="Georgia"/>
                <a:ea typeface="Georgia"/>
                <a:cs typeface="Georgia"/>
                <a:sym typeface="Georgia"/>
              </a:defRPr>
            </a:lvl2pPr>
            <a:lvl3pPr algn="l" rtl="0">
              <a:spcBef>
                <a:spcPts val="0"/>
              </a:spcBef>
              <a:buSzPct val="100000"/>
              <a:buFont typeface="Georgia"/>
              <a:buNone/>
              <a:defRPr sz="4800" b="0">
                <a:solidFill>
                  <a:schemeClr val="dk2"/>
                </a:solidFill>
                <a:latin typeface="Georgia"/>
                <a:ea typeface="Georgia"/>
                <a:cs typeface="Georgia"/>
                <a:sym typeface="Georgia"/>
              </a:defRPr>
            </a:lvl3pPr>
            <a:lvl4pPr algn="l" rtl="0">
              <a:spcBef>
                <a:spcPts val="0"/>
              </a:spcBef>
              <a:buSzPct val="100000"/>
              <a:buFont typeface="Georgia"/>
              <a:buNone/>
              <a:defRPr sz="4800" b="0">
                <a:solidFill>
                  <a:schemeClr val="dk2"/>
                </a:solidFill>
                <a:latin typeface="Georgia"/>
                <a:ea typeface="Georgia"/>
                <a:cs typeface="Georgia"/>
                <a:sym typeface="Georgia"/>
              </a:defRPr>
            </a:lvl4pPr>
            <a:lvl5pPr algn="l" rtl="0">
              <a:spcBef>
                <a:spcPts val="0"/>
              </a:spcBef>
              <a:buSzPct val="100000"/>
              <a:buFont typeface="Georgia"/>
              <a:buNone/>
              <a:defRPr sz="4800" b="0">
                <a:solidFill>
                  <a:schemeClr val="dk2"/>
                </a:solidFill>
                <a:latin typeface="Georgia"/>
                <a:ea typeface="Georgia"/>
                <a:cs typeface="Georgia"/>
                <a:sym typeface="Georgia"/>
              </a:defRPr>
            </a:lvl5pPr>
            <a:lvl6pPr algn="l" rtl="0">
              <a:spcBef>
                <a:spcPts val="0"/>
              </a:spcBef>
              <a:buSzPct val="100000"/>
              <a:buFont typeface="Georgia"/>
              <a:buNone/>
              <a:defRPr sz="4800" b="0">
                <a:solidFill>
                  <a:schemeClr val="dk2"/>
                </a:solidFill>
                <a:latin typeface="Georgia"/>
                <a:ea typeface="Georgia"/>
                <a:cs typeface="Georgia"/>
                <a:sym typeface="Georgia"/>
              </a:defRPr>
            </a:lvl6pPr>
            <a:lvl7pPr algn="l" rtl="0">
              <a:spcBef>
                <a:spcPts val="0"/>
              </a:spcBef>
              <a:buSzPct val="100000"/>
              <a:buFont typeface="Georgia"/>
              <a:buNone/>
              <a:defRPr sz="4800" b="0">
                <a:solidFill>
                  <a:schemeClr val="dk2"/>
                </a:solidFill>
                <a:latin typeface="Georgia"/>
                <a:ea typeface="Georgia"/>
                <a:cs typeface="Georgia"/>
                <a:sym typeface="Georgia"/>
              </a:defRPr>
            </a:lvl7pPr>
            <a:lvl8pPr algn="l" rtl="0">
              <a:spcBef>
                <a:spcPts val="0"/>
              </a:spcBef>
              <a:buSzPct val="100000"/>
              <a:buFont typeface="Georgia"/>
              <a:buNone/>
              <a:defRPr sz="4800" b="0">
                <a:solidFill>
                  <a:schemeClr val="dk2"/>
                </a:solidFill>
                <a:latin typeface="Georgia"/>
                <a:ea typeface="Georgia"/>
                <a:cs typeface="Georgia"/>
                <a:sym typeface="Georgia"/>
              </a:defRPr>
            </a:lvl8pPr>
            <a:lvl9pPr algn="l" rtl="0">
              <a:spcBef>
                <a:spcPts val="0"/>
              </a:spcBef>
              <a:buSzPct val="100000"/>
              <a:buFont typeface="Georgia"/>
              <a:buNone/>
              <a:defRPr sz="4800" b="0">
                <a:solidFill>
                  <a:schemeClr val="dk2"/>
                </a:solidFill>
                <a:latin typeface="Georgia"/>
                <a:ea typeface="Georgia"/>
                <a:cs typeface="Georgia"/>
                <a:sym typeface="Georgia"/>
              </a:defRPr>
            </a:lvl9pPr>
          </a:lstStyle>
          <a:p>
            <a:endParaRPr/>
          </a:p>
        </p:txBody>
      </p:sp>
      <p:sp>
        <p:nvSpPr>
          <p:cNvPr id="61" name="Shape 61"/>
          <p:cNvSpPr txBox="1">
            <a:spLocks noGrp="1"/>
          </p:cNvSpPr>
          <p:nvPr>
            <p:ph type="body" idx="1"/>
          </p:nvPr>
        </p:nvSpPr>
        <p:spPr>
          <a:xfrm>
            <a:off x="457200" y="1730374"/>
            <a:ext cx="8229600" cy="4837499"/>
          </a:xfrm>
          <a:prstGeom prst="rect">
            <a:avLst/>
          </a:prstGeom>
          <a:noFill/>
          <a:ln>
            <a:noFill/>
          </a:ln>
        </p:spPr>
        <p:txBody>
          <a:bodyPr lIns="91425" tIns="91425" rIns="91425" bIns="91425"/>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2680418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7453061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5" name="Footer Placeholder 4"/>
          <p:cNvSpPr>
            <a:spLocks noGrp="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6" name="Slide Number Placeholder 5"/>
          <p:cNvSpPr>
            <a:spLocks noGrp="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88A24645-1628-4678-B6D9-D2EF3134B387}" type="slidenum">
              <a:rPr lang="en-US" altLang="en-US"/>
              <a:pPr>
                <a:defRPr/>
              </a:pPr>
              <a:t>‹#›</a:t>
            </a:fld>
            <a:endParaRPr lang="en-US" altLang="en-US"/>
          </a:p>
        </p:txBody>
      </p:sp>
    </p:spTree>
    <p:extLst>
      <p:ext uri="{BB962C8B-B14F-4D97-AF65-F5344CB8AC3E}">
        <p14:creationId xmlns:p14="http://schemas.microsoft.com/office/powerpoint/2010/main" val="419690517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5" name="Footer Placeholder 4"/>
          <p:cNvSpPr>
            <a:spLocks noGrp="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6" name="Slide Number Placeholder 5"/>
          <p:cNvSpPr>
            <a:spLocks noGrp="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FCC7DD00-126D-40EB-B287-D5D81259A489}" type="slidenum">
              <a:rPr lang="en-US" altLang="en-US"/>
              <a:pPr>
                <a:defRPr/>
              </a:pPr>
              <a:t>‹#›</a:t>
            </a:fld>
            <a:endParaRPr lang="en-US" altLang="en-US"/>
          </a:p>
        </p:txBody>
      </p:sp>
    </p:spTree>
    <p:extLst>
      <p:ext uri="{BB962C8B-B14F-4D97-AF65-F5344CB8AC3E}">
        <p14:creationId xmlns:p14="http://schemas.microsoft.com/office/powerpoint/2010/main" val="301676640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6" name="Footer Placeholder 4"/>
          <p:cNvSpPr>
            <a:spLocks noGrp="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7" name="Slide Number Placeholder 5"/>
          <p:cNvSpPr>
            <a:spLocks noGrp="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1040A524-FAC0-47A0-BD0A-626B5BFCEB2B}" type="slidenum">
              <a:rPr lang="en-US" altLang="en-US"/>
              <a:pPr>
                <a:defRPr/>
              </a:pPr>
              <a:t>‹#›</a:t>
            </a:fld>
            <a:endParaRPr lang="en-US" altLang="en-US"/>
          </a:p>
        </p:txBody>
      </p:sp>
    </p:spTree>
    <p:extLst>
      <p:ext uri="{BB962C8B-B14F-4D97-AF65-F5344CB8AC3E}">
        <p14:creationId xmlns:p14="http://schemas.microsoft.com/office/powerpoint/2010/main" val="27723677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8" name="Footer Placeholder 4"/>
          <p:cNvSpPr>
            <a:spLocks noGrp="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9" name="Slide Number Placeholder 5"/>
          <p:cNvSpPr>
            <a:spLocks noGrp="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D05E6AE1-F387-4C2C-8FBB-CFD9FE2F0144}" type="slidenum">
              <a:rPr lang="en-US" altLang="en-US"/>
              <a:pPr>
                <a:defRPr/>
              </a:pPr>
              <a:t>‹#›</a:t>
            </a:fld>
            <a:endParaRPr lang="en-US" altLang="en-US"/>
          </a:p>
        </p:txBody>
      </p:sp>
    </p:spTree>
    <p:extLst>
      <p:ext uri="{BB962C8B-B14F-4D97-AF65-F5344CB8AC3E}">
        <p14:creationId xmlns:p14="http://schemas.microsoft.com/office/powerpoint/2010/main" val="332254252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4" name="Footer Placeholder 4"/>
          <p:cNvSpPr>
            <a:spLocks noGrp="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5" name="Slide Number Placeholder 5"/>
          <p:cNvSpPr>
            <a:spLocks noGrp="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F17810E0-6D46-4CD6-AE90-456A3FF78C1F}" type="slidenum">
              <a:rPr lang="en-US" altLang="en-US"/>
              <a:pPr>
                <a:defRPr/>
              </a:pPr>
              <a:t>‹#›</a:t>
            </a:fld>
            <a:endParaRPr lang="en-US" altLang="en-US"/>
          </a:p>
        </p:txBody>
      </p:sp>
    </p:spTree>
    <p:extLst>
      <p:ext uri="{BB962C8B-B14F-4D97-AF65-F5344CB8AC3E}">
        <p14:creationId xmlns:p14="http://schemas.microsoft.com/office/powerpoint/2010/main" val="36474836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3" name="Footer Placeholder 4"/>
          <p:cNvSpPr>
            <a:spLocks noGrp="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4" name="Slide Number Placeholder 5"/>
          <p:cNvSpPr>
            <a:spLocks noGrp="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C5C628D4-0153-4F7F-AD6E-BD6D20813EA5}" type="slidenum">
              <a:rPr lang="en-US" altLang="en-US"/>
              <a:pPr>
                <a:defRPr/>
              </a:pPr>
              <a:t>‹#›</a:t>
            </a:fld>
            <a:endParaRPr lang="en-US" altLang="en-US"/>
          </a:p>
        </p:txBody>
      </p:sp>
    </p:spTree>
    <p:extLst>
      <p:ext uri="{BB962C8B-B14F-4D97-AF65-F5344CB8AC3E}">
        <p14:creationId xmlns:p14="http://schemas.microsoft.com/office/powerpoint/2010/main" val="21369606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lgn="r">
              <a:defRPr smtClean="0"/>
            </a:lvl1pPr>
          </a:lstStyle>
          <a:p>
            <a:pPr>
              <a:defRPr/>
            </a:pPr>
            <a:fld id="{E10A37EA-5BC7-497A-92EB-645D799A099A}" type="datetimeFigureOut">
              <a:rPr lang="en-US" altLang="en-US"/>
              <a:pPr>
                <a:defRPr/>
              </a:pPr>
              <a:t>5/21/2014</a:t>
            </a:fld>
            <a:endParaRPr lang="en-US" altLang="en-US"/>
          </a:p>
        </p:txBody>
      </p:sp>
      <p:sp>
        <p:nvSpPr>
          <p:cNvPr id="5" name="Footer Placeholder 4"/>
          <p:cNvSpPr>
            <a:spLocks noGrp="1"/>
          </p:cNvSpPr>
          <p:nvPr>
            <p:ph type="ftr" sz="quarter" idx="11"/>
          </p:nvPr>
        </p:nvSpPr>
        <p:spPr/>
        <p:txBody>
          <a:bodyPr/>
          <a:lstStyle>
            <a:lvl1pPr algn="l">
              <a:defRPr smtClean="0">
                <a:solidFill>
                  <a:schemeClr val="tx2"/>
                </a:solidFill>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smtClean="0"/>
            </a:lvl1pPr>
          </a:lstStyle>
          <a:p>
            <a:pPr>
              <a:defRPr/>
            </a:pPr>
            <a:fld id="{10BA2A05-AA3E-4F1A-A3FA-488FC4BA483F}" type="slidenum">
              <a:rPr lang="en-US" altLang="en-US"/>
              <a:pPr>
                <a:defRPr/>
              </a:pPr>
              <a:t>‹#›</a:t>
            </a:fld>
            <a:endParaRPr lang="en-US" altLang="en-US"/>
          </a:p>
        </p:txBody>
      </p:sp>
    </p:spTree>
    <p:extLst>
      <p:ext uri="{BB962C8B-B14F-4D97-AF65-F5344CB8AC3E}">
        <p14:creationId xmlns:p14="http://schemas.microsoft.com/office/powerpoint/2010/main" val="2527949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6" name="Footer Placeholder 4"/>
          <p:cNvSpPr>
            <a:spLocks noGrp="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7" name="Slide Number Placeholder 5"/>
          <p:cNvSpPr>
            <a:spLocks noGrp="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9303E59-979D-4ECB-B008-45B92F369623}" type="slidenum">
              <a:rPr lang="en-US" altLang="en-US"/>
              <a:pPr>
                <a:defRPr/>
              </a:pPr>
              <a:t>‹#›</a:t>
            </a:fld>
            <a:endParaRPr lang="en-US" altLang="en-US"/>
          </a:p>
        </p:txBody>
      </p:sp>
    </p:spTree>
    <p:extLst>
      <p:ext uri="{BB962C8B-B14F-4D97-AF65-F5344CB8AC3E}">
        <p14:creationId xmlns:p14="http://schemas.microsoft.com/office/powerpoint/2010/main" val="120994970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6" name="Footer Placeholder 4"/>
          <p:cNvSpPr>
            <a:spLocks noGrp="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7" name="Slide Number Placeholder 5"/>
          <p:cNvSpPr>
            <a:spLocks noGrp="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AE5FCC44-DC6E-4BA9-B8D1-4A261EFBBE93}" type="slidenum">
              <a:rPr lang="en-US" altLang="en-US"/>
              <a:pPr>
                <a:defRPr/>
              </a:pPr>
              <a:t>‹#›</a:t>
            </a:fld>
            <a:endParaRPr lang="en-US" altLang="en-US"/>
          </a:p>
        </p:txBody>
      </p:sp>
    </p:spTree>
    <p:extLst>
      <p:ext uri="{BB962C8B-B14F-4D97-AF65-F5344CB8AC3E}">
        <p14:creationId xmlns:p14="http://schemas.microsoft.com/office/powerpoint/2010/main" val="250994181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5" name="Footer Placeholder 4"/>
          <p:cNvSpPr>
            <a:spLocks noGrp="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6" name="Slide Number Placeholder 5"/>
          <p:cNvSpPr>
            <a:spLocks noGrp="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B11AB955-38C2-4B08-8A42-AA2EFC8ACA4F}" type="slidenum">
              <a:rPr lang="en-US" altLang="en-US"/>
              <a:pPr>
                <a:defRPr/>
              </a:pPr>
              <a:t>‹#›</a:t>
            </a:fld>
            <a:endParaRPr lang="en-US" altLang="en-US"/>
          </a:p>
        </p:txBody>
      </p:sp>
    </p:spTree>
    <p:extLst>
      <p:ext uri="{BB962C8B-B14F-4D97-AF65-F5344CB8AC3E}">
        <p14:creationId xmlns:p14="http://schemas.microsoft.com/office/powerpoint/2010/main" val="391348806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ounded Rectangle 3"/>
          <p:cNvSpPr/>
          <p:nvPr/>
        </p:nvSpPr>
        <p:spPr>
          <a:xfrm>
            <a:off x="228600" y="228600"/>
            <a:ext cx="8696325"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a:sym typeface="Arial"/>
            </a:endParaRPr>
          </a:p>
        </p:txBody>
      </p:sp>
      <p:sp>
        <p:nvSpPr>
          <p:cNvPr id="5" name="Freeform 14"/>
          <p:cNvSpPr>
            <a:spLocks/>
          </p:cNvSpPr>
          <p:nvPr/>
        </p:nvSpPr>
        <p:spPr bwMode="hidden">
          <a:xfrm>
            <a:off x="6046788" y="4203700"/>
            <a:ext cx="2876550" cy="714375"/>
          </a:xfrm>
          <a:custGeom>
            <a:avLst/>
            <a:gdLst>
              <a:gd name="T0" fmla="*/ 2870172 w 2706"/>
              <a:gd name="T1" fmla="*/ 0 h 640"/>
              <a:gd name="T2" fmla="*/ 2870172 w 2706"/>
              <a:gd name="T3" fmla="*/ 0 h 640"/>
              <a:gd name="T4" fmla="*/ 2748987 w 2706"/>
              <a:gd name="T5" fmla="*/ 20092 h 640"/>
              <a:gd name="T6" fmla="*/ 2625676 w 2706"/>
              <a:gd name="T7" fmla="*/ 42416 h 640"/>
              <a:gd name="T8" fmla="*/ 2500239 w 2706"/>
              <a:gd name="T9" fmla="*/ 66973 h 640"/>
              <a:gd name="T10" fmla="*/ 2370549 w 2706"/>
              <a:gd name="T11" fmla="*/ 91529 h 640"/>
              <a:gd name="T12" fmla="*/ 2238734 w 2706"/>
              <a:gd name="T13" fmla="*/ 120551 h 640"/>
              <a:gd name="T14" fmla="*/ 2102667 w 2706"/>
              <a:gd name="T15" fmla="*/ 149572 h 640"/>
              <a:gd name="T16" fmla="*/ 1964473 w 2706"/>
              <a:gd name="T17" fmla="*/ 183059 h 640"/>
              <a:gd name="T18" fmla="*/ 1822028 w 2706"/>
              <a:gd name="T19" fmla="*/ 216545 h 640"/>
              <a:gd name="T20" fmla="*/ 1822028 w 2706"/>
              <a:gd name="T21" fmla="*/ 216545 h 640"/>
              <a:gd name="T22" fmla="*/ 1564775 w 2706"/>
              <a:gd name="T23" fmla="*/ 281285 h 640"/>
              <a:gd name="T24" fmla="*/ 1313901 w 2706"/>
              <a:gd name="T25" fmla="*/ 339328 h 640"/>
              <a:gd name="T26" fmla="*/ 1073657 w 2706"/>
              <a:gd name="T27" fmla="*/ 392906 h 640"/>
              <a:gd name="T28" fmla="*/ 841917 w 2706"/>
              <a:gd name="T29" fmla="*/ 444252 h 640"/>
              <a:gd name="T30" fmla="*/ 620808 w 2706"/>
              <a:gd name="T31" fmla="*/ 488900 h 640"/>
              <a:gd name="T32" fmla="*/ 406076 w 2706"/>
              <a:gd name="T33" fmla="*/ 529084 h 640"/>
              <a:gd name="T34" fmla="*/ 199849 w 2706"/>
              <a:gd name="T35" fmla="*/ 567035 h 640"/>
              <a:gd name="T36" fmla="*/ 0 w 2706"/>
              <a:gd name="T37" fmla="*/ 600521 h 640"/>
              <a:gd name="T38" fmla="*/ 0 w 2706"/>
              <a:gd name="T39" fmla="*/ 600521 h 640"/>
              <a:gd name="T40" fmla="*/ 138193 w 2706"/>
              <a:gd name="T41" fmla="*/ 620613 h 640"/>
              <a:gd name="T42" fmla="*/ 270009 w 2706"/>
              <a:gd name="T43" fmla="*/ 638473 h 640"/>
              <a:gd name="T44" fmla="*/ 397572 w 2706"/>
              <a:gd name="T45" fmla="*/ 654100 h 640"/>
              <a:gd name="T46" fmla="*/ 523009 w 2706"/>
              <a:gd name="T47" fmla="*/ 667494 h 640"/>
              <a:gd name="T48" fmla="*/ 644194 w 2706"/>
              <a:gd name="T49" fmla="*/ 680889 h 640"/>
              <a:gd name="T50" fmla="*/ 761127 w 2706"/>
              <a:gd name="T51" fmla="*/ 689818 h 640"/>
              <a:gd name="T52" fmla="*/ 873808 w 2706"/>
              <a:gd name="T53" fmla="*/ 698748 h 640"/>
              <a:gd name="T54" fmla="*/ 984363 w 2706"/>
              <a:gd name="T55" fmla="*/ 705445 h 640"/>
              <a:gd name="T56" fmla="*/ 1092791 w 2706"/>
              <a:gd name="T57" fmla="*/ 709910 h 640"/>
              <a:gd name="T58" fmla="*/ 1196968 w 2706"/>
              <a:gd name="T59" fmla="*/ 712143 h 640"/>
              <a:gd name="T60" fmla="*/ 1296892 w 2706"/>
              <a:gd name="T61" fmla="*/ 714375 h 640"/>
              <a:gd name="T62" fmla="*/ 1394691 w 2706"/>
              <a:gd name="T63" fmla="*/ 714375 h 640"/>
              <a:gd name="T64" fmla="*/ 1490363 w 2706"/>
              <a:gd name="T65" fmla="*/ 712143 h 640"/>
              <a:gd name="T66" fmla="*/ 1583910 w 2706"/>
              <a:gd name="T67" fmla="*/ 709910 h 640"/>
              <a:gd name="T68" fmla="*/ 1673204 w 2706"/>
              <a:gd name="T69" fmla="*/ 705445 h 640"/>
              <a:gd name="T70" fmla="*/ 1760372 w 2706"/>
              <a:gd name="T71" fmla="*/ 698748 h 640"/>
              <a:gd name="T72" fmla="*/ 1843288 w 2706"/>
              <a:gd name="T73" fmla="*/ 692051 h 640"/>
              <a:gd name="T74" fmla="*/ 1926204 w 2706"/>
              <a:gd name="T75" fmla="*/ 683121 h 640"/>
              <a:gd name="T76" fmla="*/ 2004868 w 2706"/>
              <a:gd name="T77" fmla="*/ 671959 h 640"/>
              <a:gd name="T78" fmla="*/ 2083532 w 2706"/>
              <a:gd name="T79" fmla="*/ 660797 h 640"/>
              <a:gd name="T80" fmla="*/ 2157944 w 2706"/>
              <a:gd name="T81" fmla="*/ 647402 h 640"/>
              <a:gd name="T82" fmla="*/ 2232356 w 2706"/>
              <a:gd name="T83" fmla="*/ 634008 h 640"/>
              <a:gd name="T84" fmla="*/ 2302516 w 2706"/>
              <a:gd name="T85" fmla="*/ 618381 h 640"/>
              <a:gd name="T86" fmla="*/ 2372675 w 2706"/>
              <a:gd name="T87" fmla="*/ 602754 h 640"/>
              <a:gd name="T88" fmla="*/ 2440709 w 2706"/>
              <a:gd name="T89" fmla="*/ 584895 h 640"/>
              <a:gd name="T90" fmla="*/ 2506617 w 2706"/>
              <a:gd name="T91" fmla="*/ 567035 h 640"/>
              <a:gd name="T92" fmla="*/ 2570398 w 2706"/>
              <a:gd name="T93" fmla="*/ 546943 h 640"/>
              <a:gd name="T94" fmla="*/ 2634180 w 2706"/>
              <a:gd name="T95" fmla="*/ 526852 h 640"/>
              <a:gd name="T96" fmla="*/ 2755365 w 2706"/>
              <a:gd name="T97" fmla="*/ 482203 h 640"/>
              <a:gd name="T98" fmla="*/ 2872298 w 2706"/>
              <a:gd name="T99" fmla="*/ 435322 h 640"/>
              <a:gd name="T100" fmla="*/ 2872298 w 2706"/>
              <a:gd name="T101" fmla="*/ 435322 h 640"/>
              <a:gd name="T102" fmla="*/ 2876550 w 2706"/>
              <a:gd name="T103" fmla="*/ 433090 h 640"/>
              <a:gd name="T104" fmla="*/ 2876550 w 2706"/>
              <a:gd name="T105" fmla="*/ 433090 h 640"/>
              <a:gd name="T106" fmla="*/ 2876550 w 2706"/>
              <a:gd name="T107" fmla="*/ 0 h 640"/>
              <a:gd name="T108" fmla="*/ 2876550 w 2706"/>
              <a:gd name="T109" fmla="*/ 0 h 640"/>
              <a:gd name="T110" fmla="*/ 2870172 w 2706"/>
              <a:gd name="T111" fmla="*/ 0 h 640"/>
              <a:gd name="T112" fmla="*/ 2870172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18"/>
          <p:cNvSpPr>
            <a:spLocks/>
          </p:cNvSpPr>
          <p:nvPr/>
        </p:nvSpPr>
        <p:spPr bwMode="hidden">
          <a:xfrm>
            <a:off x="2619375" y="4075113"/>
            <a:ext cx="5545138" cy="850900"/>
          </a:xfrm>
          <a:custGeom>
            <a:avLst/>
            <a:gdLst>
              <a:gd name="T0" fmla="*/ 5545138 w 5216"/>
              <a:gd name="T1" fmla="*/ 797300 h 762"/>
              <a:gd name="T2" fmla="*/ 5298498 w 5216"/>
              <a:gd name="T3" fmla="*/ 766033 h 762"/>
              <a:gd name="T4" fmla="*/ 4760569 w 5216"/>
              <a:gd name="T5" fmla="*/ 681167 h 762"/>
              <a:gd name="T6" fmla="*/ 4160980 w 5216"/>
              <a:gd name="T7" fmla="*/ 567267 h 762"/>
              <a:gd name="T8" fmla="*/ 3493352 w 5216"/>
              <a:gd name="T9" fmla="*/ 417633 h 762"/>
              <a:gd name="T10" fmla="*/ 3131897 w 5216"/>
              <a:gd name="T11" fmla="*/ 330533 h 762"/>
              <a:gd name="T12" fmla="*/ 2851239 w 5216"/>
              <a:gd name="T13" fmla="*/ 263533 h 762"/>
              <a:gd name="T14" fmla="*/ 2583337 w 5216"/>
              <a:gd name="T15" fmla="*/ 205467 h 762"/>
              <a:gd name="T16" fmla="*/ 2328193 w 5216"/>
              <a:gd name="T17" fmla="*/ 156333 h 762"/>
              <a:gd name="T18" fmla="*/ 2083679 w 5216"/>
              <a:gd name="T19" fmla="*/ 113900 h 762"/>
              <a:gd name="T20" fmla="*/ 1849797 w 5216"/>
              <a:gd name="T21" fmla="*/ 80400 h 762"/>
              <a:gd name="T22" fmla="*/ 1418178 w 5216"/>
              <a:gd name="T23" fmla="*/ 31267 h 762"/>
              <a:gd name="T24" fmla="*/ 1031209 w 5216"/>
              <a:gd name="T25" fmla="*/ 4467 h 762"/>
              <a:gd name="T26" fmla="*/ 684637 w 5216"/>
              <a:gd name="T27" fmla="*/ 0 h 762"/>
              <a:gd name="T28" fmla="*/ 380590 w 5216"/>
              <a:gd name="T29" fmla="*/ 11167 h 762"/>
              <a:gd name="T30" fmla="*/ 116941 w 5216"/>
              <a:gd name="T31" fmla="*/ 35733 h 762"/>
              <a:gd name="T32" fmla="*/ 0 w 5216"/>
              <a:gd name="T33" fmla="*/ 53600 h 762"/>
              <a:gd name="T34" fmla="*/ 333814 w 5216"/>
              <a:gd name="T35" fmla="*/ 96033 h 762"/>
              <a:gd name="T36" fmla="*/ 693142 w 5216"/>
              <a:gd name="T37" fmla="*/ 156333 h 762"/>
              <a:gd name="T38" fmla="*/ 1077985 w 5216"/>
              <a:gd name="T39" fmla="*/ 234500 h 762"/>
              <a:gd name="T40" fmla="*/ 1490468 w 5216"/>
              <a:gd name="T41" fmla="*/ 330533 h 762"/>
              <a:gd name="T42" fmla="*/ 1866806 w 5216"/>
              <a:gd name="T43" fmla="*/ 422100 h 762"/>
              <a:gd name="T44" fmla="*/ 2559949 w 5216"/>
              <a:gd name="T45" fmla="*/ 576200 h 762"/>
              <a:gd name="T46" fmla="*/ 2878879 w 5216"/>
              <a:gd name="T47" fmla="*/ 638733 h 762"/>
              <a:gd name="T48" fmla="*/ 3180800 w 5216"/>
              <a:gd name="T49" fmla="*/ 692333 h 762"/>
              <a:gd name="T50" fmla="*/ 3465711 w 5216"/>
              <a:gd name="T51" fmla="*/ 739233 h 762"/>
              <a:gd name="T52" fmla="*/ 3733613 w 5216"/>
              <a:gd name="T53" fmla="*/ 774967 h 762"/>
              <a:gd name="T54" fmla="*/ 3986631 w 5216"/>
              <a:gd name="T55" fmla="*/ 806233 h 762"/>
              <a:gd name="T56" fmla="*/ 4224766 w 5216"/>
              <a:gd name="T57" fmla="*/ 826333 h 762"/>
              <a:gd name="T58" fmla="*/ 4448017 w 5216"/>
              <a:gd name="T59" fmla="*/ 841967 h 762"/>
              <a:gd name="T60" fmla="*/ 4660637 w 5216"/>
              <a:gd name="T61" fmla="*/ 850900 h 762"/>
              <a:gd name="T62" fmla="*/ 4858374 w 5216"/>
              <a:gd name="T63" fmla="*/ 850900 h 762"/>
              <a:gd name="T64" fmla="*/ 5045480 w 5216"/>
              <a:gd name="T65" fmla="*/ 846433 h 762"/>
              <a:gd name="T66" fmla="*/ 5221955 w 5216"/>
              <a:gd name="T67" fmla="*/ 835267 h 762"/>
              <a:gd name="T68" fmla="*/ 5387799 w 5216"/>
              <a:gd name="T69" fmla="*/ 817400 h 762"/>
              <a:gd name="T70" fmla="*/ 5545138 w 5216"/>
              <a:gd name="T71" fmla="*/ 797300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22"/>
          <p:cNvSpPr>
            <a:spLocks/>
          </p:cNvSpPr>
          <p:nvPr/>
        </p:nvSpPr>
        <p:spPr bwMode="hidden">
          <a:xfrm>
            <a:off x="2828925" y="4087813"/>
            <a:ext cx="5467350" cy="774700"/>
          </a:xfrm>
          <a:custGeom>
            <a:avLst/>
            <a:gdLst>
              <a:gd name="T0" fmla="*/ 0 w 5144"/>
              <a:gd name="T1" fmla="*/ 78140 h 694"/>
              <a:gd name="T2" fmla="*/ 0 w 5144"/>
              <a:gd name="T3" fmla="*/ 78140 h 694"/>
              <a:gd name="T4" fmla="*/ 19131 w 5144"/>
              <a:gd name="T5" fmla="*/ 73675 h 694"/>
              <a:gd name="T6" fmla="*/ 76526 w 5144"/>
              <a:gd name="T7" fmla="*/ 62512 h 694"/>
              <a:gd name="T8" fmla="*/ 174309 w 5144"/>
              <a:gd name="T9" fmla="*/ 46884 h 694"/>
              <a:gd name="T10" fmla="*/ 238081 w 5144"/>
              <a:gd name="T11" fmla="*/ 37954 h 694"/>
              <a:gd name="T12" fmla="*/ 312481 w 5144"/>
              <a:gd name="T13" fmla="*/ 29023 h 694"/>
              <a:gd name="T14" fmla="*/ 395384 w 5144"/>
              <a:gd name="T15" fmla="*/ 22326 h 694"/>
              <a:gd name="T16" fmla="*/ 491041 w 5144"/>
              <a:gd name="T17" fmla="*/ 15628 h 694"/>
              <a:gd name="T18" fmla="*/ 595201 w 5144"/>
              <a:gd name="T19" fmla="*/ 8930 h 694"/>
              <a:gd name="T20" fmla="*/ 712116 w 5144"/>
              <a:gd name="T21" fmla="*/ 4465 h 694"/>
              <a:gd name="T22" fmla="*/ 839659 w 5144"/>
              <a:gd name="T23" fmla="*/ 2233 h 694"/>
              <a:gd name="T24" fmla="*/ 977831 w 5144"/>
              <a:gd name="T25" fmla="*/ 0 h 694"/>
              <a:gd name="T26" fmla="*/ 1126631 w 5144"/>
              <a:gd name="T27" fmla="*/ 2233 h 694"/>
              <a:gd name="T28" fmla="*/ 1286060 w 5144"/>
              <a:gd name="T29" fmla="*/ 6698 h 694"/>
              <a:gd name="T30" fmla="*/ 1458243 w 5144"/>
              <a:gd name="T31" fmla="*/ 15628 h 694"/>
              <a:gd name="T32" fmla="*/ 1641055 w 5144"/>
              <a:gd name="T33" fmla="*/ 26791 h 694"/>
              <a:gd name="T34" fmla="*/ 1834496 w 5144"/>
              <a:gd name="T35" fmla="*/ 44651 h 694"/>
              <a:gd name="T36" fmla="*/ 2040691 w 5144"/>
              <a:gd name="T37" fmla="*/ 64744 h 694"/>
              <a:gd name="T38" fmla="*/ 2259640 w 5144"/>
              <a:gd name="T39" fmla="*/ 89303 h 694"/>
              <a:gd name="T40" fmla="*/ 2489217 w 5144"/>
              <a:gd name="T41" fmla="*/ 118326 h 694"/>
              <a:gd name="T42" fmla="*/ 2731549 w 5144"/>
              <a:gd name="T43" fmla="*/ 154047 h 694"/>
              <a:gd name="T44" fmla="*/ 2984510 w 5144"/>
              <a:gd name="T45" fmla="*/ 194233 h 694"/>
              <a:gd name="T46" fmla="*/ 3250225 w 5144"/>
              <a:gd name="T47" fmla="*/ 241117 h 694"/>
              <a:gd name="T48" fmla="*/ 3528694 w 5144"/>
              <a:gd name="T49" fmla="*/ 296931 h 694"/>
              <a:gd name="T50" fmla="*/ 3819918 w 5144"/>
              <a:gd name="T51" fmla="*/ 357210 h 694"/>
              <a:gd name="T52" fmla="*/ 4123895 w 5144"/>
              <a:gd name="T53" fmla="*/ 424187 h 694"/>
              <a:gd name="T54" fmla="*/ 4440628 w 5144"/>
              <a:gd name="T55" fmla="*/ 500095 h 694"/>
              <a:gd name="T56" fmla="*/ 4770114 w 5144"/>
              <a:gd name="T57" fmla="*/ 582699 h 694"/>
              <a:gd name="T58" fmla="*/ 5112355 w 5144"/>
              <a:gd name="T59" fmla="*/ 674235 h 694"/>
              <a:gd name="T60" fmla="*/ 5467350 w 5144"/>
              <a:gd name="T61" fmla="*/ 774700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Freeform 26"/>
          <p:cNvSpPr>
            <a:spLocks/>
          </p:cNvSpPr>
          <p:nvPr/>
        </p:nvSpPr>
        <p:spPr bwMode="hidden">
          <a:xfrm>
            <a:off x="5610225" y="4073525"/>
            <a:ext cx="3306763" cy="652463"/>
          </a:xfrm>
          <a:custGeom>
            <a:avLst/>
            <a:gdLst>
              <a:gd name="T0" fmla="*/ 0 w 3112"/>
              <a:gd name="T1" fmla="*/ 652463 h 584"/>
              <a:gd name="T2" fmla="*/ 0 w 3112"/>
              <a:gd name="T3" fmla="*/ 652463 h 584"/>
              <a:gd name="T4" fmla="*/ 95633 w 3112"/>
              <a:gd name="T5" fmla="*/ 625649 h 584"/>
              <a:gd name="T6" fmla="*/ 357028 w 3112"/>
              <a:gd name="T7" fmla="*/ 556381 h 584"/>
              <a:gd name="T8" fmla="*/ 537668 w 3112"/>
              <a:gd name="T9" fmla="*/ 509457 h 584"/>
              <a:gd name="T10" fmla="*/ 745934 w 3112"/>
              <a:gd name="T11" fmla="*/ 458065 h 584"/>
              <a:gd name="T12" fmla="*/ 977578 w 3112"/>
              <a:gd name="T13" fmla="*/ 402203 h 584"/>
              <a:gd name="T14" fmla="*/ 1226223 w 3112"/>
              <a:gd name="T15" fmla="*/ 341873 h 584"/>
              <a:gd name="T16" fmla="*/ 1489743 w 3112"/>
              <a:gd name="T17" fmla="*/ 283777 h 584"/>
              <a:gd name="T18" fmla="*/ 1759640 w 3112"/>
              <a:gd name="T19" fmla="*/ 225681 h 584"/>
              <a:gd name="T20" fmla="*/ 2035912 w 3112"/>
              <a:gd name="T21" fmla="*/ 172054 h 584"/>
              <a:gd name="T22" fmla="*/ 2310059 w 3112"/>
              <a:gd name="T23" fmla="*/ 120661 h 584"/>
              <a:gd name="T24" fmla="*/ 2446070 w 3112"/>
              <a:gd name="T25" fmla="*/ 98316 h 584"/>
              <a:gd name="T26" fmla="*/ 2577830 w 3112"/>
              <a:gd name="T27" fmla="*/ 75972 h 584"/>
              <a:gd name="T28" fmla="*/ 2709591 w 3112"/>
              <a:gd name="T29" fmla="*/ 58096 h 584"/>
              <a:gd name="T30" fmla="*/ 2837101 w 3112"/>
              <a:gd name="T31" fmla="*/ 40220 h 584"/>
              <a:gd name="T32" fmla="*/ 2962486 w 3112"/>
              <a:gd name="T33" fmla="*/ 26814 h 584"/>
              <a:gd name="T34" fmla="*/ 3081495 w 3112"/>
              <a:gd name="T35" fmla="*/ 15641 h 584"/>
              <a:gd name="T36" fmla="*/ 3196254 w 3112"/>
              <a:gd name="T37" fmla="*/ 6703 h 584"/>
              <a:gd name="T38" fmla="*/ 3306763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9" name="Freeform 10"/>
          <p:cNvSpPr>
            <a:spLocks/>
          </p:cNvSpPr>
          <p:nvPr/>
        </p:nvSpPr>
        <p:spPr bwMode="hidden">
          <a:xfrm>
            <a:off x="211138" y="4059238"/>
            <a:ext cx="8723312" cy="1328737"/>
          </a:xfrm>
          <a:custGeom>
            <a:avLst/>
            <a:gdLst>
              <a:gd name="T0" fmla="*/ 8719055 w 8196"/>
              <a:gd name="T1" fmla="*/ 570733 h 1192"/>
              <a:gd name="T2" fmla="*/ 8557275 w 8196"/>
              <a:gd name="T3" fmla="*/ 635386 h 1192"/>
              <a:gd name="T4" fmla="*/ 8384853 w 8196"/>
              <a:gd name="T5" fmla="*/ 691122 h 1192"/>
              <a:gd name="T6" fmla="*/ 8201787 w 8196"/>
              <a:gd name="T7" fmla="*/ 742398 h 1192"/>
              <a:gd name="T8" fmla="*/ 8005948 w 8196"/>
              <a:gd name="T9" fmla="*/ 782528 h 1192"/>
              <a:gd name="T10" fmla="*/ 7793081 w 8196"/>
              <a:gd name="T11" fmla="*/ 813740 h 1192"/>
              <a:gd name="T12" fmla="*/ 7563184 w 8196"/>
              <a:gd name="T13" fmla="*/ 836034 h 1192"/>
              <a:gd name="T14" fmla="*/ 7314129 w 8196"/>
              <a:gd name="T15" fmla="*/ 849411 h 1192"/>
              <a:gd name="T16" fmla="*/ 7043787 w 8196"/>
              <a:gd name="T17" fmla="*/ 847181 h 1192"/>
              <a:gd name="T18" fmla="*/ 6750030 w 8196"/>
              <a:gd name="T19" fmla="*/ 836034 h 1192"/>
              <a:gd name="T20" fmla="*/ 6430729 w 8196"/>
              <a:gd name="T21" fmla="*/ 809281 h 1192"/>
              <a:gd name="T22" fmla="*/ 6083754 w 8196"/>
              <a:gd name="T23" fmla="*/ 769151 h 1192"/>
              <a:gd name="T24" fmla="*/ 5709108 w 8196"/>
              <a:gd name="T25" fmla="*/ 715645 h 1192"/>
              <a:gd name="T26" fmla="*/ 5302531 w 8196"/>
              <a:gd name="T27" fmla="*/ 644304 h 1192"/>
              <a:gd name="T28" fmla="*/ 4861895 w 8196"/>
              <a:gd name="T29" fmla="*/ 557356 h 1192"/>
              <a:gd name="T30" fmla="*/ 4387200 w 8196"/>
              <a:gd name="T31" fmla="*/ 452573 h 1192"/>
              <a:gd name="T32" fmla="*/ 3874189 w 8196"/>
              <a:gd name="T33" fmla="*/ 329955 h 1192"/>
              <a:gd name="T34" fmla="*/ 3614491 w 8196"/>
              <a:gd name="T35" fmla="*/ 267531 h 1192"/>
              <a:gd name="T36" fmla="*/ 3122767 w 8196"/>
              <a:gd name="T37" fmla="*/ 164977 h 1192"/>
              <a:gd name="T38" fmla="*/ 2673616 w 8196"/>
              <a:gd name="T39" fmla="*/ 91406 h 1192"/>
              <a:gd name="T40" fmla="*/ 2262782 w 8196"/>
              <a:gd name="T41" fmla="*/ 40130 h 1192"/>
              <a:gd name="T42" fmla="*/ 1890264 w 8196"/>
              <a:gd name="T43" fmla="*/ 11147 h 1192"/>
              <a:gd name="T44" fmla="*/ 1556062 w 8196"/>
              <a:gd name="T45" fmla="*/ 0 h 1192"/>
              <a:gd name="T46" fmla="*/ 1258047 w 8196"/>
              <a:gd name="T47" fmla="*/ 4459 h 1192"/>
              <a:gd name="T48" fmla="*/ 994091 w 8196"/>
              <a:gd name="T49" fmla="*/ 22294 h 1192"/>
              <a:gd name="T50" fmla="*/ 762066 w 8196"/>
              <a:gd name="T51" fmla="*/ 49047 h 1192"/>
              <a:gd name="T52" fmla="*/ 564099 w 8196"/>
              <a:gd name="T53" fmla="*/ 82489 h 1192"/>
              <a:gd name="T54" fmla="*/ 398062 w 8196"/>
              <a:gd name="T55" fmla="*/ 120389 h 1192"/>
              <a:gd name="T56" fmla="*/ 263956 w 8196"/>
              <a:gd name="T57" fmla="*/ 160519 h 1192"/>
              <a:gd name="T58" fmla="*/ 157522 w 8196"/>
              <a:gd name="T59" fmla="*/ 196189 h 1192"/>
              <a:gd name="T60" fmla="*/ 51088 w 8196"/>
              <a:gd name="T61" fmla="*/ 240778 h 1192"/>
              <a:gd name="T62" fmla="*/ 0 w 8196"/>
              <a:gd name="T63" fmla="*/ 267531 h 1192"/>
              <a:gd name="T64" fmla="*/ 8719055 w 8196"/>
              <a:gd name="T65" fmla="*/ 1328737 h 1192"/>
              <a:gd name="T66" fmla="*/ 8723312 w 8196"/>
              <a:gd name="T67" fmla="*/ 1322049 h 1192"/>
              <a:gd name="T68" fmla="*/ 8723312 w 8196"/>
              <a:gd name="T69" fmla="*/ 568503 h 1192"/>
              <a:gd name="T70" fmla="*/ 8719055 w 8196"/>
              <a:gd name="T71" fmla="*/ 570733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Date Placeholder 3"/>
          <p:cNvSpPr>
            <a:spLocks noGrp="1"/>
          </p:cNvSpPr>
          <p:nvPr>
            <p:ph type="dt" sz="half" idx="10"/>
          </p:nvPr>
        </p:nvSpPr>
        <p:spPr/>
        <p:txBody>
          <a:bodyPr/>
          <a:lstStyle>
            <a:lvl1pPr algn="r">
              <a:defRPr smtClean="0"/>
            </a:lvl1pPr>
          </a:lstStyle>
          <a:p>
            <a:pPr>
              <a:defRPr/>
            </a:pPr>
            <a:fld id="{D8C6BB8C-8609-42DB-9A09-B0EB0DC28E31}" type="datetimeFigureOut">
              <a:rPr lang="en-US" altLang="en-US"/>
              <a:pPr>
                <a:defRPr/>
              </a:pPr>
              <a:t>5/21/2014</a:t>
            </a:fld>
            <a:endParaRPr lang="en-US" altLang="en-US"/>
          </a:p>
        </p:txBody>
      </p:sp>
      <p:sp>
        <p:nvSpPr>
          <p:cNvPr id="11" name="Footer Placeholder 4"/>
          <p:cNvSpPr>
            <a:spLocks noGrp="1"/>
          </p:cNvSpPr>
          <p:nvPr>
            <p:ph type="ftr" sz="quarter" idx="11"/>
          </p:nvPr>
        </p:nvSpPr>
        <p:spPr/>
        <p:txBody>
          <a:bodyPr/>
          <a:lstStyle>
            <a:lvl1pPr algn="l">
              <a:defRPr smtClean="0">
                <a:solidFill>
                  <a:schemeClr val="tx2"/>
                </a:solidFill>
              </a:defRPr>
            </a:lvl1pPr>
          </a:lstStyle>
          <a:p>
            <a:pPr>
              <a:defRPr/>
            </a:pPr>
            <a:endParaRPr lang="en-US" altLang="en-US"/>
          </a:p>
        </p:txBody>
      </p:sp>
      <p:sp>
        <p:nvSpPr>
          <p:cNvPr id="12" name="Slide Number Placeholder 5"/>
          <p:cNvSpPr>
            <a:spLocks noGrp="1"/>
          </p:cNvSpPr>
          <p:nvPr>
            <p:ph type="sldNum" sz="quarter" idx="12"/>
          </p:nvPr>
        </p:nvSpPr>
        <p:spPr/>
        <p:txBody>
          <a:bodyPr/>
          <a:lstStyle>
            <a:lvl1pPr>
              <a:defRPr smtClean="0"/>
            </a:lvl1pPr>
          </a:lstStyle>
          <a:p>
            <a:pPr>
              <a:defRPr/>
            </a:pPr>
            <a:fld id="{0003FC8F-1B63-495B-98E0-B9A5E5844DC6}" type="slidenum">
              <a:rPr lang="en-US" altLang="en-US"/>
              <a:pPr>
                <a:defRPr/>
              </a:pPr>
              <a:t>‹#›</a:t>
            </a:fld>
            <a:endParaRPr lang="en-US" altLang="en-US"/>
          </a:p>
        </p:txBody>
      </p:sp>
    </p:spTree>
    <p:extLst>
      <p:ext uri="{BB962C8B-B14F-4D97-AF65-F5344CB8AC3E}">
        <p14:creationId xmlns:p14="http://schemas.microsoft.com/office/powerpoint/2010/main" val="154755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5"/>
          </p:nvPr>
        </p:nvSpPr>
        <p:spPr/>
        <p:txBody>
          <a:bodyPr/>
          <a:lstStyle>
            <a:lvl1pPr algn="r">
              <a:defRPr smtClean="0"/>
            </a:lvl1pPr>
          </a:lstStyle>
          <a:p>
            <a:pPr>
              <a:defRPr/>
            </a:pPr>
            <a:fld id="{6FB09B67-CF0A-48D8-8F0C-1AA70FE77DCD}" type="datetimeFigureOut">
              <a:rPr lang="en-US" altLang="en-US"/>
              <a:pPr>
                <a:defRPr/>
              </a:pPr>
              <a:t>5/21/2014</a:t>
            </a:fld>
            <a:endParaRPr lang="en-US" altLang="en-US"/>
          </a:p>
        </p:txBody>
      </p:sp>
      <p:sp>
        <p:nvSpPr>
          <p:cNvPr id="6" name="Footer Placeholder 5"/>
          <p:cNvSpPr>
            <a:spLocks noGrp="1"/>
          </p:cNvSpPr>
          <p:nvPr>
            <p:ph type="ftr" sz="quarter" idx="16"/>
          </p:nvPr>
        </p:nvSpPr>
        <p:spPr/>
        <p:txBody>
          <a:bodyPr/>
          <a:lstStyle>
            <a:lvl1pPr algn="l">
              <a:defRPr smtClean="0">
                <a:solidFill>
                  <a:schemeClr val="tx2"/>
                </a:solidFill>
              </a:defRPr>
            </a:lvl1pPr>
          </a:lstStyle>
          <a:p>
            <a:pPr>
              <a:defRPr/>
            </a:pPr>
            <a:endParaRPr lang="en-US" altLang="en-US"/>
          </a:p>
        </p:txBody>
      </p:sp>
      <p:sp>
        <p:nvSpPr>
          <p:cNvPr id="7" name="Slide Number Placeholder 6"/>
          <p:cNvSpPr>
            <a:spLocks noGrp="1"/>
          </p:cNvSpPr>
          <p:nvPr>
            <p:ph type="sldNum" sz="quarter" idx="17"/>
          </p:nvPr>
        </p:nvSpPr>
        <p:spPr/>
        <p:txBody>
          <a:bodyPr/>
          <a:lstStyle>
            <a:lvl1pPr>
              <a:defRPr smtClean="0"/>
            </a:lvl1pPr>
          </a:lstStyle>
          <a:p>
            <a:pPr>
              <a:defRPr/>
            </a:pPr>
            <a:fld id="{B957C1FC-0FE5-4CC2-BDC5-D46206CFA628}" type="slidenum">
              <a:rPr lang="en-US" altLang="en-US"/>
              <a:pPr>
                <a:defRPr/>
              </a:pPr>
              <a:t>‹#›</a:t>
            </a:fld>
            <a:endParaRPr lang="en-US" altLang="en-US"/>
          </a:p>
        </p:txBody>
      </p:sp>
    </p:spTree>
    <p:extLst>
      <p:ext uri="{BB962C8B-B14F-4D97-AF65-F5344CB8AC3E}">
        <p14:creationId xmlns:p14="http://schemas.microsoft.com/office/powerpoint/2010/main" val="1704450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lgn="r">
              <a:defRPr smtClean="0"/>
            </a:lvl1pPr>
          </a:lstStyle>
          <a:p>
            <a:pPr>
              <a:defRPr/>
            </a:pPr>
            <a:fld id="{4061086A-7B8D-45CB-9071-BD38DDD76F9B}" type="datetimeFigureOut">
              <a:rPr lang="en-US" altLang="en-US"/>
              <a:pPr>
                <a:defRPr/>
              </a:pPr>
              <a:t>5/21/2014</a:t>
            </a:fld>
            <a:endParaRPr lang="en-US" altLang="en-US"/>
          </a:p>
        </p:txBody>
      </p:sp>
      <p:sp>
        <p:nvSpPr>
          <p:cNvPr id="8" name="Footer Placeholder 7"/>
          <p:cNvSpPr>
            <a:spLocks noGrp="1"/>
          </p:cNvSpPr>
          <p:nvPr>
            <p:ph type="ftr" sz="quarter" idx="11"/>
          </p:nvPr>
        </p:nvSpPr>
        <p:spPr/>
        <p:txBody>
          <a:bodyPr/>
          <a:lstStyle>
            <a:lvl1pPr algn="l">
              <a:defRPr smtClean="0">
                <a:solidFill>
                  <a:schemeClr val="tx2"/>
                </a:solidFill>
              </a:defRPr>
            </a:lvl1pPr>
          </a:lstStyle>
          <a:p>
            <a:pPr>
              <a:defRPr/>
            </a:pPr>
            <a:endParaRPr lang="en-US" altLang="en-US"/>
          </a:p>
        </p:txBody>
      </p:sp>
      <p:sp>
        <p:nvSpPr>
          <p:cNvPr id="9" name="Slide Number Placeholder 8"/>
          <p:cNvSpPr>
            <a:spLocks noGrp="1"/>
          </p:cNvSpPr>
          <p:nvPr>
            <p:ph type="sldNum" sz="quarter" idx="12"/>
          </p:nvPr>
        </p:nvSpPr>
        <p:spPr/>
        <p:txBody>
          <a:bodyPr/>
          <a:lstStyle>
            <a:lvl1pPr>
              <a:defRPr smtClean="0"/>
            </a:lvl1pPr>
          </a:lstStyle>
          <a:p>
            <a:pPr>
              <a:defRPr/>
            </a:pPr>
            <a:fld id="{DFC42202-6D28-405C-9E88-693244A4667F}" type="slidenum">
              <a:rPr lang="en-US" altLang="en-US"/>
              <a:pPr>
                <a:defRPr/>
              </a:pPr>
              <a:t>‹#›</a:t>
            </a:fld>
            <a:endParaRPr lang="en-US" altLang="en-US"/>
          </a:p>
        </p:txBody>
      </p:sp>
    </p:spTree>
    <p:extLst>
      <p:ext uri="{BB962C8B-B14F-4D97-AF65-F5344CB8AC3E}">
        <p14:creationId xmlns:p14="http://schemas.microsoft.com/office/powerpoint/2010/main" val="4241008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lgn="r">
              <a:defRPr smtClean="0"/>
            </a:lvl1pPr>
          </a:lstStyle>
          <a:p>
            <a:pPr>
              <a:defRPr/>
            </a:pPr>
            <a:fld id="{F985DA13-836E-4352-963D-B149857ED5A6}" type="datetimeFigureOut">
              <a:rPr lang="en-US" altLang="en-US"/>
              <a:pPr>
                <a:defRPr/>
              </a:pPr>
              <a:t>5/21/2014</a:t>
            </a:fld>
            <a:endParaRPr lang="en-US" altLang="en-US"/>
          </a:p>
        </p:txBody>
      </p:sp>
      <p:sp>
        <p:nvSpPr>
          <p:cNvPr id="4" name="Footer Placeholder 3"/>
          <p:cNvSpPr>
            <a:spLocks noGrp="1"/>
          </p:cNvSpPr>
          <p:nvPr>
            <p:ph type="ftr" sz="quarter" idx="11"/>
          </p:nvPr>
        </p:nvSpPr>
        <p:spPr/>
        <p:txBody>
          <a:bodyPr/>
          <a:lstStyle>
            <a:lvl1pPr algn="l">
              <a:defRPr smtClean="0">
                <a:solidFill>
                  <a:schemeClr val="tx2"/>
                </a:solidFill>
              </a:defRPr>
            </a:lvl1pPr>
          </a:lstStyle>
          <a:p>
            <a:pPr>
              <a:defRPr/>
            </a:pPr>
            <a:endParaRPr lang="en-US" altLang="en-US"/>
          </a:p>
        </p:txBody>
      </p:sp>
      <p:sp>
        <p:nvSpPr>
          <p:cNvPr id="5" name="Slide Number Placeholder 4"/>
          <p:cNvSpPr>
            <a:spLocks noGrp="1"/>
          </p:cNvSpPr>
          <p:nvPr>
            <p:ph type="sldNum" sz="quarter" idx="12"/>
          </p:nvPr>
        </p:nvSpPr>
        <p:spPr/>
        <p:txBody>
          <a:bodyPr/>
          <a:lstStyle>
            <a:lvl1pPr>
              <a:defRPr smtClean="0"/>
            </a:lvl1pPr>
          </a:lstStyle>
          <a:p>
            <a:pPr>
              <a:defRPr/>
            </a:pPr>
            <a:fld id="{7800FE0C-296B-4391-AE7B-5C1870C0E989}" type="slidenum">
              <a:rPr lang="en-US" altLang="en-US"/>
              <a:pPr>
                <a:defRPr/>
              </a:pPr>
              <a:t>‹#›</a:t>
            </a:fld>
            <a:endParaRPr lang="en-US" altLang="en-US"/>
          </a:p>
        </p:txBody>
      </p:sp>
    </p:spTree>
    <p:extLst>
      <p:ext uri="{BB962C8B-B14F-4D97-AF65-F5344CB8AC3E}">
        <p14:creationId xmlns:p14="http://schemas.microsoft.com/office/powerpoint/2010/main" val="32747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ounded Rectangle 1"/>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a:sym typeface="Arial"/>
            </a:endParaRPr>
          </a:p>
        </p:txBody>
      </p:sp>
      <p:grpSp>
        <p:nvGrpSpPr>
          <p:cNvPr id="3" name="Group 15"/>
          <p:cNvGrpSpPr>
            <a:grpSpLocks noChangeAspect="1"/>
          </p:cNvGrpSpPr>
          <p:nvPr/>
        </p:nvGrpSpPr>
        <p:grpSpPr bwMode="auto">
          <a:xfrm>
            <a:off x="211138" y="714375"/>
            <a:ext cx="8723312" cy="1330325"/>
            <a:chOff x="-3905251" y="4294188"/>
            <a:chExt cx="13027839" cy="1892300"/>
          </a:xfrm>
        </p:grpSpPr>
        <p:sp>
          <p:nvSpPr>
            <p:cNvPr id="4" name="Freeform 14"/>
            <p:cNvSpPr>
              <a:spLocks/>
            </p:cNvSpPr>
            <p:nvPr/>
          </p:nvSpPr>
          <p:spPr bwMode="hidden">
            <a:xfrm>
              <a:off x="4810125" y="4500563"/>
              <a:ext cx="4295775" cy="1016000"/>
            </a:xfrm>
            <a:custGeom>
              <a:avLst/>
              <a:gdLst>
                <a:gd name="T0" fmla="*/ 4286250 w 2706"/>
                <a:gd name="T1" fmla="*/ 0 h 640"/>
                <a:gd name="T2" fmla="*/ 4286250 w 2706"/>
                <a:gd name="T3" fmla="*/ 0 h 640"/>
                <a:gd name="T4" fmla="*/ 4105275 w 2706"/>
                <a:gd name="T5" fmla="*/ 28575 h 640"/>
                <a:gd name="T6" fmla="*/ 3921125 w 2706"/>
                <a:gd name="T7" fmla="*/ 60325 h 640"/>
                <a:gd name="T8" fmla="*/ 3733800 w 2706"/>
                <a:gd name="T9" fmla="*/ 95250 h 640"/>
                <a:gd name="T10" fmla="*/ 3540125 w 2706"/>
                <a:gd name="T11" fmla="*/ 130175 h 640"/>
                <a:gd name="T12" fmla="*/ 3343275 w 2706"/>
                <a:gd name="T13" fmla="*/ 171450 h 640"/>
                <a:gd name="T14" fmla="*/ 3140075 w 2706"/>
                <a:gd name="T15" fmla="*/ 212725 h 640"/>
                <a:gd name="T16" fmla="*/ 2933700 w 2706"/>
                <a:gd name="T17" fmla="*/ 260350 h 640"/>
                <a:gd name="T18" fmla="*/ 2720975 w 2706"/>
                <a:gd name="T19" fmla="*/ 307975 h 640"/>
                <a:gd name="T20" fmla="*/ 2720975 w 2706"/>
                <a:gd name="T21" fmla="*/ 307975 h 640"/>
                <a:gd name="T22" fmla="*/ 2336800 w 2706"/>
                <a:gd name="T23" fmla="*/ 400050 h 640"/>
                <a:gd name="T24" fmla="*/ 1962150 w 2706"/>
                <a:gd name="T25" fmla="*/ 482600 h 640"/>
                <a:gd name="T26" fmla="*/ 1603375 w 2706"/>
                <a:gd name="T27" fmla="*/ 558800 h 640"/>
                <a:gd name="T28" fmla="*/ 1257300 w 2706"/>
                <a:gd name="T29" fmla="*/ 631825 h 640"/>
                <a:gd name="T30" fmla="*/ 927100 w 2706"/>
                <a:gd name="T31" fmla="*/ 695325 h 640"/>
                <a:gd name="T32" fmla="*/ 606425 w 2706"/>
                <a:gd name="T33" fmla="*/ 752475 h 640"/>
                <a:gd name="T34" fmla="*/ 298450 w 2706"/>
                <a:gd name="T35" fmla="*/ 806450 h 640"/>
                <a:gd name="T36" fmla="*/ 0 w 2706"/>
                <a:gd name="T37" fmla="*/ 854075 h 640"/>
                <a:gd name="T38" fmla="*/ 0 w 2706"/>
                <a:gd name="T39" fmla="*/ 854075 h 640"/>
                <a:gd name="T40" fmla="*/ 206375 w 2706"/>
                <a:gd name="T41" fmla="*/ 882650 h 640"/>
                <a:gd name="T42" fmla="*/ 403225 w 2706"/>
                <a:gd name="T43" fmla="*/ 908050 h 640"/>
                <a:gd name="T44" fmla="*/ 593725 w 2706"/>
                <a:gd name="T45" fmla="*/ 930275 h 640"/>
                <a:gd name="T46" fmla="*/ 781050 w 2706"/>
                <a:gd name="T47" fmla="*/ 949325 h 640"/>
                <a:gd name="T48" fmla="*/ 962025 w 2706"/>
                <a:gd name="T49" fmla="*/ 968375 h 640"/>
                <a:gd name="T50" fmla="*/ 1136650 w 2706"/>
                <a:gd name="T51" fmla="*/ 981075 h 640"/>
                <a:gd name="T52" fmla="*/ 1304925 w 2706"/>
                <a:gd name="T53" fmla="*/ 993775 h 640"/>
                <a:gd name="T54" fmla="*/ 1470025 w 2706"/>
                <a:gd name="T55" fmla="*/ 1003300 h 640"/>
                <a:gd name="T56" fmla="*/ 1631950 w 2706"/>
                <a:gd name="T57" fmla="*/ 1009650 h 640"/>
                <a:gd name="T58" fmla="*/ 1787525 w 2706"/>
                <a:gd name="T59" fmla="*/ 1012825 h 640"/>
                <a:gd name="T60" fmla="*/ 1936750 w 2706"/>
                <a:gd name="T61" fmla="*/ 1016000 h 640"/>
                <a:gd name="T62" fmla="*/ 2082800 w 2706"/>
                <a:gd name="T63" fmla="*/ 1016000 h 640"/>
                <a:gd name="T64" fmla="*/ 2225675 w 2706"/>
                <a:gd name="T65" fmla="*/ 1012825 h 640"/>
                <a:gd name="T66" fmla="*/ 2365375 w 2706"/>
                <a:gd name="T67" fmla="*/ 1009650 h 640"/>
                <a:gd name="T68" fmla="*/ 2498725 w 2706"/>
                <a:gd name="T69" fmla="*/ 1003300 h 640"/>
                <a:gd name="T70" fmla="*/ 2628900 w 2706"/>
                <a:gd name="T71" fmla="*/ 993775 h 640"/>
                <a:gd name="T72" fmla="*/ 2752725 w 2706"/>
                <a:gd name="T73" fmla="*/ 984250 h 640"/>
                <a:gd name="T74" fmla="*/ 2876550 w 2706"/>
                <a:gd name="T75" fmla="*/ 971550 h 640"/>
                <a:gd name="T76" fmla="*/ 2994025 w 2706"/>
                <a:gd name="T77" fmla="*/ 955675 h 640"/>
                <a:gd name="T78" fmla="*/ 3111500 w 2706"/>
                <a:gd name="T79" fmla="*/ 939800 h 640"/>
                <a:gd name="T80" fmla="*/ 3222625 w 2706"/>
                <a:gd name="T81" fmla="*/ 920750 h 640"/>
                <a:gd name="T82" fmla="*/ 3333750 w 2706"/>
                <a:gd name="T83" fmla="*/ 901700 h 640"/>
                <a:gd name="T84" fmla="*/ 3438525 w 2706"/>
                <a:gd name="T85" fmla="*/ 879475 h 640"/>
                <a:gd name="T86" fmla="*/ 3543300 w 2706"/>
                <a:gd name="T87" fmla="*/ 857250 h 640"/>
                <a:gd name="T88" fmla="*/ 3644900 w 2706"/>
                <a:gd name="T89" fmla="*/ 831850 h 640"/>
                <a:gd name="T90" fmla="*/ 3743325 w 2706"/>
                <a:gd name="T91" fmla="*/ 806450 h 640"/>
                <a:gd name="T92" fmla="*/ 3838575 w 2706"/>
                <a:gd name="T93" fmla="*/ 777875 h 640"/>
                <a:gd name="T94" fmla="*/ 3933825 w 2706"/>
                <a:gd name="T95" fmla="*/ 749300 h 640"/>
                <a:gd name="T96" fmla="*/ 4114800 w 2706"/>
                <a:gd name="T97" fmla="*/ 685800 h 640"/>
                <a:gd name="T98" fmla="*/ 4289425 w 2706"/>
                <a:gd name="T99" fmla="*/ 619125 h 640"/>
                <a:gd name="T100" fmla="*/ 4289425 w 2706"/>
                <a:gd name="T101" fmla="*/ 619125 h 640"/>
                <a:gd name="T102" fmla="*/ 4295775 w 2706"/>
                <a:gd name="T103" fmla="*/ 615950 h 640"/>
                <a:gd name="T104" fmla="*/ 4295775 w 2706"/>
                <a:gd name="T105" fmla="*/ 615950 h 640"/>
                <a:gd name="T106" fmla="*/ 4295775 w 2706"/>
                <a:gd name="T107" fmla="*/ 0 h 640"/>
                <a:gd name="T108" fmla="*/ 4295775 w 2706"/>
                <a:gd name="T109" fmla="*/ 0 h 640"/>
                <a:gd name="T110" fmla="*/ 4286250 w 2706"/>
                <a:gd name="T111" fmla="*/ 0 h 640"/>
                <a:gd name="T112" fmla="*/ 428625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8"/>
            <p:cNvSpPr>
              <a:spLocks/>
            </p:cNvSpPr>
            <p:nvPr/>
          </p:nvSpPr>
          <p:spPr bwMode="hidden">
            <a:xfrm>
              <a:off x="-309563" y="4318000"/>
              <a:ext cx="8280401" cy="1209675"/>
            </a:xfrm>
            <a:custGeom>
              <a:avLst/>
              <a:gdLst>
                <a:gd name="T0" fmla="*/ 8280401 w 5216"/>
                <a:gd name="T1" fmla="*/ 1133475 h 762"/>
                <a:gd name="T2" fmla="*/ 7912101 w 5216"/>
                <a:gd name="T3" fmla="*/ 1089025 h 762"/>
                <a:gd name="T4" fmla="*/ 7108826 w 5216"/>
                <a:gd name="T5" fmla="*/ 968375 h 762"/>
                <a:gd name="T6" fmla="*/ 6213476 w 5216"/>
                <a:gd name="T7" fmla="*/ 806450 h 762"/>
                <a:gd name="T8" fmla="*/ 5216526 w 5216"/>
                <a:gd name="T9" fmla="*/ 593725 h 762"/>
                <a:gd name="T10" fmla="*/ 4676776 w 5216"/>
                <a:gd name="T11" fmla="*/ 469900 h 762"/>
                <a:gd name="T12" fmla="*/ 4257676 w 5216"/>
                <a:gd name="T13" fmla="*/ 374650 h 762"/>
                <a:gd name="T14" fmla="*/ 3857625 w 5216"/>
                <a:gd name="T15" fmla="*/ 292100 h 762"/>
                <a:gd name="T16" fmla="*/ 3476625 w 5216"/>
                <a:gd name="T17" fmla="*/ 222250 h 762"/>
                <a:gd name="T18" fmla="*/ 3111500 w 5216"/>
                <a:gd name="T19" fmla="*/ 161925 h 762"/>
                <a:gd name="T20" fmla="*/ 2762250 w 5216"/>
                <a:gd name="T21" fmla="*/ 114300 h 762"/>
                <a:gd name="T22" fmla="*/ 2117725 w 5216"/>
                <a:gd name="T23" fmla="*/ 44450 h 762"/>
                <a:gd name="T24" fmla="*/ 1539875 w 5216"/>
                <a:gd name="T25" fmla="*/ 6350 h 762"/>
                <a:gd name="T26" fmla="*/ 1022350 w 5216"/>
                <a:gd name="T27" fmla="*/ 0 h 762"/>
                <a:gd name="T28" fmla="*/ 568325 w 5216"/>
                <a:gd name="T29" fmla="*/ 15875 h 762"/>
                <a:gd name="T30" fmla="*/ 174625 w 5216"/>
                <a:gd name="T31" fmla="*/ 50800 h 762"/>
                <a:gd name="T32" fmla="*/ 0 w 5216"/>
                <a:gd name="T33" fmla="*/ 76200 h 762"/>
                <a:gd name="T34" fmla="*/ 498475 w 5216"/>
                <a:gd name="T35" fmla="*/ 136525 h 762"/>
                <a:gd name="T36" fmla="*/ 1035050 w 5216"/>
                <a:gd name="T37" fmla="*/ 222250 h 762"/>
                <a:gd name="T38" fmla="*/ 1609725 w 5216"/>
                <a:gd name="T39" fmla="*/ 333375 h 762"/>
                <a:gd name="T40" fmla="*/ 2225675 w 5216"/>
                <a:gd name="T41" fmla="*/ 469900 h 762"/>
                <a:gd name="T42" fmla="*/ 2787650 w 5216"/>
                <a:gd name="T43" fmla="*/ 600075 h 762"/>
                <a:gd name="T44" fmla="*/ 3822700 w 5216"/>
                <a:gd name="T45" fmla="*/ 819150 h 762"/>
                <a:gd name="T46" fmla="*/ 4298951 w 5216"/>
                <a:gd name="T47" fmla="*/ 908050 h 762"/>
                <a:gd name="T48" fmla="*/ 4749801 w 5216"/>
                <a:gd name="T49" fmla="*/ 984250 h 762"/>
                <a:gd name="T50" fmla="*/ 5175251 w 5216"/>
                <a:gd name="T51" fmla="*/ 1050925 h 762"/>
                <a:gd name="T52" fmla="*/ 5575301 w 5216"/>
                <a:gd name="T53" fmla="*/ 1101725 h 762"/>
                <a:gd name="T54" fmla="*/ 5953126 w 5216"/>
                <a:gd name="T55" fmla="*/ 1146175 h 762"/>
                <a:gd name="T56" fmla="*/ 6308726 w 5216"/>
                <a:gd name="T57" fmla="*/ 1174750 h 762"/>
                <a:gd name="T58" fmla="*/ 6642101 w 5216"/>
                <a:gd name="T59" fmla="*/ 1196975 h 762"/>
                <a:gd name="T60" fmla="*/ 6959601 w 5216"/>
                <a:gd name="T61" fmla="*/ 1209675 h 762"/>
                <a:gd name="T62" fmla="*/ 7254876 w 5216"/>
                <a:gd name="T63" fmla="*/ 1209675 h 762"/>
                <a:gd name="T64" fmla="*/ 7534276 w 5216"/>
                <a:gd name="T65" fmla="*/ 1203325 h 762"/>
                <a:gd name="T66" fmla="*/ 7797801 w 5216"/>
                <a:gd name="T67" fmla="*/ 1187450 h 762"/>
                <a:gd name="T68" fmla="*/ 8045451 w 5216"/>
                <a:gd name="T69" fmla="*/ 1162050 h 762"/>
                <a:gd name="T70" fmla="*/ 8280401 w 5216"/>
                <a:gd name="T71" fmla="*/ 1133475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2"/>
            <p:cNvSpPr>
              <a:spLocks/>
            </p:cNvSpPr>
            <p:nvPr/>
          </p:nvSpPr>
          <p:spPr bwMode="hidden">
            <a:xfrm>
              <a:off x="3175" y="4335463"/>
              <a:ext cx="8166100" cy="1101725"/>
            </a:xfrm>
            <a:custGeom>
              <a:avLst/>
              <a:gdLst>
                <a:gd name="T0" fmla="*/ 0 w 5144"/>
                <a:gd name="T1" fmla="*/ 111125 h 694"/>
                <a:gd name="T2" fmla="*/ 0 w 5144"/>
                <a:gd name="T3" fmla="*/ 111125 h 694"/>
                <a:gd name="T4" fmla="*/ 28575 w 5144"/>
                <a:gd name="T5" fmla="*/ 104775 h 694"/>
                <a:gd name="T6" fmla="*/ 114300 w 5144"/>
                <a:gd name="T7" fmla="*/ 88900 h 694"/>
                <a:gd name="T8" fmla="*/ 260350 w 5144"/>
                <a:gd name="T9" fmla="*/ 66675 h 694"/>
                <a:gd name="T10" fmla="*/ 355600 w 5144"/>
                <a:gd name="T11" fmla="*/ 53975 h 694"/>
                <a:gd name="T12" fmla="*/ 466725 w 5144"/>
                <a:gd name="T13" fmla="*/ 41275 h 694"/>
                <a:gd name="T14" fmla="*/ 590550 w 5144"/>
                <a:gd name="T15" fmla="*/ 31750 h 694"/>
                <a:gd name="T16" fmla="*/ 733425 w 5144"/>
                <a:gd name="T17" fmla="*/ 22225 h 694"/>
                <a:gd name="T18" fmla="*/ 889000 w 5144"/>
                <a:gd name="T19" fmla="*/ 12700 h 694"/>
                <a:gd name="T20" fmla="*/ 1063625 w 5144"/>
                <a:gd name="T21" fmla="*/ 6350 h 694"/>
                <a:gd name="T22" fmla="*/ 1254125 w 5144"/>
                <a:gd name="T23" fmla="*/ 3175 h 694"/>
                <a:gd name="T24" fmla="*/ 1460500 w 5144"/>
                <a:gd name="T25" fmla="*/ 0 h 694"/>
                <a:gd name="T26" fmla="*/ 1682750 w 5144"/>
                <a:gd name="T27" fmla="*/ 3175 h 694"/>
                <a:gd name="T28" fmla="*/ 1920875 w 5144"/>
                <a:gd name="T29" fmla="*/ 9525 h 694"/>
                <a:gd name="T30" fmla="*/ 2178050 w 5144"/>
                <a:gd name="T31" fmla="*/ 22225 h 694"/>
                <a:gd name="T32" fmla="*/ 2451100 w 5144"/>
                <a:gd name="T33" fmla="*/ 38100 h 694"/>
                <a:gd name="T34" fmla="*/ 2740025 w 5144"/>
                <a:gd name="T35" fmla="*/ 63500 h 694"/>
                <a:gd name="T36" fmla="*/ 3048000 w 5144"/>
                <a:gd name="T37" fmla="*/ 92075 h 694"/>
                <a:gd name="T38" fmla="*/ 3375025 w 5144"/>
                <a:gd name="T39" fmla="*/ 127000 h 694"/>
                <a:gd name="T40" fmla="*/ 3717925 w 5144"/>
                <a:gd name="T41" fmla="*/ 168275 h 694"/>
                <a:gd name="T42" fmla="*/ 4079875 w 5144"/>
                <a:gd name="T43" fmla="*/ 219075 h 694"/>
                <a:gd name="T44" fmla="*/ 4457700 w 5144"/>
                <a:gd name="T45" fmla="*/ 276225 h 694"/>
                <a:gd name="T46" fmla="*/ 4854575 w 5144"/>
                <a:gd name="T47" fmla="*/ 342900 h 694"/>
                <a:gd name="T48" fmla="*/ 5270500 w 5144"/>
                <a:gd name="T49" fmla="*/ 422275 h 694"/>
                <a:gd name="T50" fmla="*/ 5705475 w 5144"/>
                <a:gd name="T51" fmla="*/ 508000 h 694"/>
                <a:gd name="T52" fmla="*/ 6159500 w 5144"/>
                <a:gd name="T53" fmla="*/ 603250 h 694"/>
                <a:gd name="T54" fmla="*/ 6632575 w 5144"/>
                <a:gd name="T55" fmla="*/ 711200 h 694"/>
                <a:gd name="T56" fmla="*/ 7124700 w 5144"/>
                <a:gd name="T57" fmla="*/ 828675 h 694"/>
                <a:gd name="T58" fmla="*/ 7635875 w 5144"/>
                <a:gd name="T59" fmla="*/ 958850 h 694"/>
                <a:gd name="T60" fmla="*/ 8166100 w 5144"/>
                <a:gd name="T61" fmla="*/ 1101725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Freeform 26"/>
            <p:cNvSpPr>
              <a:spLocks/>
            </p:cNvSpPr>
            <p:nvPr/>
          </p:nvSpPr>
          <p:spPr bwMode="hidden">
            <a:xfrm>
              <a:off x="4156075" y="4316413"/>
              <a:ext cx="4940300" cy="927100"/>
            </a:xfrm>
            <a:custGeom>
              <a:avLst/>
              <a:gdLst>
                <a:gd name="T0" fmla="*/ 0 w 3112"/>
                <a:gd name="T1" fmla="*/ 927100 h 584"/>
                <a:gd name="T2" fmla="*/ 0 w 3112"/>
                <a:gd name="T3" fmla="*/ 927100 h 584"/>
                <a:gd name="T4" fmla="*/ 142875 w 3112"/>
                <a:gd name="T5" fmla="*/ 889000 h 584"/>
                <a:gd name="T6" fmla="*/ 533400 w 3112"/>
                <a:gd name="T7" fmla="*/ 790575 h 584"/>
                <a:gd name="T8" fmla="*/ 803275 w 3112"/>
                <a:gd name="T9" fmla="*/ 723900 h 584"/>
                <a:gd name="T10" fmla="*/ 1114425 w 3112"/>
                <a:gd name="T11" fmla="*/ 650875 h 584"/>
                <a:gd name="T12" fmla="*/ 1460500 w 3112"/>
                <a:gd name="T13" fmla="*/ 571500 h 584"/>
                <a:gd name="T14" fmla="*/ 1831975 w 3112"/>
                <a:gd name="T15" fmla="*/ 485775 h 584"/>
                <a:gd name="T16" fmla="*/ 2225675 w 3112"/>
                <a:gd name="T17" fmla="*/ 403225 h 584"/>
                <a:gd name="T18" fmla="*/ 2628900 w 3112"/>
                <a:gd name="T19" fmla="*/ 320675 h 584"/>
                <a:gd name="T20" fmla="*/ 3041650 w 3112"/>
                <a:gd name="T21" fmla="*/ 244475 h 584"/>
                <a:gd name="T22" fmla="*/ 3451225 w 3112"/>
                <a:gd name="T23" fmla="*/ 171450 h 584"/>
                <a:gd name="T24" fmla="*/ 3654425 w 3112"/>
                <a:gd name="T25" fmla="*/ 139700 h 584"/>
                <a:gd name="T26" fmla="*/ 3851275 w 3112"/>
                <a:gd name="T27" fmla="*/ 107950 h 584"/>
                <a:gd name="T28" fmla="*/ 4048125 w 3112"/>
                <a:gd name="T29" fmla="*/ 82550 h 584"/>
                <a:gd name="T30" fmla="*/ 4238625 w 3112"/>
                <a:gd name="T31" fmla="*/ 57150 h 584"/>
                <a:gd name="T32" fmla="*/ 4425950 w 3112"/>
                <a:gd name="T33" fmla="*/ 38100 h 584"/>
                <a:gd name="T34" fmla="*/ 4603750 w 3112"/>
                <a:gd name="T35" fmla="*/ 22225 h 584"/>
                <a:gd name="T36" fmla="*/ 4775200 w 3112"/>
                <a:gd name="T37" fmla="*/ 9525 h 584"/>
                <a:gd name="T38" fmla="*/ 4940300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8" name="Freeform 25"/>
            <p:cNvSpPr>
              <a:spLocks/>
            </p:cNvSpPr>
            <p:nvPr/>
          </p:nvSpPr>
          <p:spPr bwMode="hidden">
            <a:xfrm>
              <a:off x="-3905251" y="4294188"/>
              <a:ext cx="13027839" cy="1892300"/>
            </a:xfrm>
            <a:custGeom>
              <a:avLst/>
              <a:gdLst>
                <a:gd name="T0" fmla="*/ 13021481 w 8196"/>
                <a:gd name="T1" fmla="*/ 812800 h 1192"/>
                <a:gd name="T2" fmla="*/ 12779871 w 8196"/>
                <a:gd name="T3" fmla="*/ 904875 h 1192"/>
                <a:gd name="T4" fmla="*/ 12522366 w 8196"/>
                <a:gd name="T5" fmla="*/ 984250 h 1192"/>
                <a:gd name="T6" fmla="*/ 12248966 w 8196"/>
                <a:gd name="T7" fmla="*/ 1057275 h 1192"/>
                <a:gd name="T8" fmla="*/ 11956492 w 8196"/>
                <a:gd name="T9" fmla="*/ 1114425 h 1192"/>
                <a:gd name="T10" fmla="*/ 11638584 w 8196"/>
                <a:gd name="T11" fmla="*/ 1158875 h 1192"/>
                <a:gd name="T12" fmla="*/ 11295245 w 8196"/>
                <a:gd name="T13" fmla="*/ 1190625 h 1192"/>
                <a:gd name="T14" fmla="*/ 10923293 w 8196"/>
                <a:gd name="T15" fmla="*/ 1209675 h 1192"/>
                <a:gd name="T16" fmla="*/ 10519551 w 8196"/>
                <a:gd name="T17" fmla="*/ 1206500 h 1192"/>
                <a:gd name="T18" fmla="*/ 10080839 w 8196"/>
                <a:gd name="T19" fmla="*/ 1190625 h 1192"/>
                <a:gd name="T20" fmla="*/ 9603978 w 8196"/>
                <a:gd name="T21" fmla="*/ 1152525 h 1192"/>
                <a:gd name="T22" fmla="*/ 9085789 w 8196"/>
                <a:gd name="T23" fmla="*/ 1095375 h 1192"/>
                <a:gd name="T24" fmla="*/ 8526272 w 8196"/>
                <a:gd name="T25" fmla="*/ 1019175 h 1192"/>
                <a:gd name="T26" fmla="*/ 7919070 w 8196"/>
                <a:gd name="T27" fmla="*/ 917575 h 1192"/>
                <a:gd name="T28" fmla="*/ 7261002 w 8196"/>
                <a:gd name="T29" fmla="*/ 793750 h 1192"/>
                <a:gd name="T30" fmla="*/ 6552068 w 8196"/>
                <a:gd name="T31" fmla="*/ 644525 h 1192"/>
                <a:gd name="T32" fmla="*/ 5785912 w 8196"/>
                <a:gd name="T33" fmla="*/ 469900 h 1192"/>
                <a:gd name="T34" fmla="*/ 5398065 w 8196"/>
                <a:gd name="T35" fmla="*/ 381000 h 1192"/>
                <a:gd name="T36" fmla="*/ 4663699 w 8196"/>
                <a:gd name="T37" fmla="*/ 234950 h 1192"/>
                <a:gd name="T38" fmla="*/ 3992915 w 8196"/>
                <a:gd name="T39" fmla="*/ 130175 h 1192"/>
                <a:gd name="T40" fmla="*/ 3379354 w 8196"/>
                <a:gd name="T41" fmla="*/ 57150 h 1192"/>
                <a:gd name="T42" fmla="*/ 2823016 w 8196"/>
                <a:gd name="T43" fmla="*/ 15875 h 1192"/>
                <a:gd name="T44" fmla="*/ 2323902 w 8196"/>
                <a:gd name="T45" fmla="*/ 0 h 1192"/>
                <a:gd name="T46" fmla="*/ 1878832 w 8196"/>
                <a:gd name="T47" fmla="*/ 6350 h 1192"/>
                <a:gd name="T48" fmla="*/ 1484627 w 8196"/>
                <a:gd name="T49" fmla="*/ 31750 h 1192"/>
                <a:gd name="T50" fmla="*/ 1138108 w 8196"/>
                <a:gd name="T51" fmla="*/ 69850 h 1192"/>
                <a:gd name="T52" fmla="*/ 842454 w 8196"/>
                <a:gd name="T53" fmla="*/ 117475 h 1192"/>
                <a:gd name="T54" fmla="*/ 594487 w 8196"/>
                <a:gd name="T55" fmla="*/ 171450 h 1192"/>
                <a:gd name="T56" fmla="*/ 394205 w 8196"/>
                <a:gd name="T57" fmla="*/ 228600 h 1192"/>
                <a:gd name="T58" fmla="*/ 235251 w 8196"/>
                <a:gd name="T59" fmla="*/ 279400 h 1192"/>
                <a:gd name="T60" fmla="*/ 76298 w 8196"/>
                <a:gd name="T61" fmla="*/ 342900 h 1192"/>
                <a:gd name="T62" fmla="*/ 0 w 8196"/>
                <a:gd name="T63" fmla="*/ 381000 h 1192"/>
                <a:gd name="T64" fmla="*/ 13021481 w 8196"/>
                <a:gd name="T65" fmla="*/ 1892300 h 1192"/>
                <a:gd name="T66" fmla="*/ 13027839 w 8196"/>
                <a:gd name="T67" fmla="*/ 1882775 h 1192"/>
                <a:gd name="T68" fmla="*/ 13027839 w 8196"/>
                <a:gd name="T69" fmla="*/ 809625 h 1192"/>
                <a:gd name="T70" fmla="*/ 13021481 w 8196"/>
                <a:gd name="T71" fmla="*/ 8128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9" name="Date Placeholder 1"/>
          <p:cNvSpPr>
            <a:spLocks noGrp="1"/>
          </p:cNvSpPr>
          <p:nvPr>
            <p:ph type="dt" sz="half" idx="10"/>
          </p:nvPr>
        </p:nvSpPr>
        <p:spPr/>
        <p:txBody>
          <a:bodyPr/>
          <a:lstStyle>
            <a:lvl1pPr algn="r">
              <a:defRPr smtClean="0"/>
            </a:lvl1pPr>
          </a:lstStyle>
          <a:p>
            <a:pPr>
              <a:defRPr/>
            </a:pPr>
            <a:fld id="{3B4E935B-6D1D-422E-9F7F-10B428A93746}" type="datetimeFigureOut">
              <a:rPr lang="en-US" altLang="en-US"/>
              <a:pPr>
                <a:defRPr/>
              </a:pPr>
              <a:t>5/21/2014</a:t>
            </a:fld>
            <a:endParaRPr lang="en-US" altLang="en-US"/>
          </a:p>
        </p:txBody>
      </p:sp>
      <p:sp>
        <p:nvSpPr>
          <p:cNvPr id="10" name="Footer Placeholder 2"/>
          <p:cNvSpPr>
            <a:spLocks noGrp="1"/>
          </p:cNvSpPr>
          <p:nvPr>
            <p:ph type="ftr" sz="quarter" idx="11"/>
          </p:nvPr>
        </p:nvSpPr>
        <p:spPr/>
        <p:txBody>
          <a:bodyPr/>
          <a:lstStyle>
            <a:lvl1pPr algn="l">
              <a:defRPr smtClean="0">
                <a:solidFill>
                  <a:schemeClr val="tx2"/>
                </a:solidFill>
              </a:defRPr>
            </a:lvl1pPr>
          </a:lstStyle>
          <a:p>
            <a:pPr>
              <a:defRPr/>
            </a:pPr>
            <a:endParaRPr lang="en-US" altLang="en-US"/>
          </a:p>
        </p:txBody>
      </p:sp>
      <p:sp>
        <p:nvSpPr>
          <p:cNvPr id="11" name="Slide Number Placeholder 3"/>
          <p:cNvSpPr>
            <a:spLocks noGrp="1"/>
          </p:cNvSpPr>
          <p:nvPr>
            <p:ph type="sldNum" sz="quarter" idx="12"/>
          </p:nvPr>
        </p:nvSpPr>
        <p:spPr/>
        <p:txBody>
          <a:bodyPr/>
          <a:lstStyle>
            <a:lvl1pPr>
              <a:defRPr smtClean="0"/>
            </a:lvl1pPr>
          </a:lstStyle>
          <a:p>
            <a:pPr>
              <a:defRPr/>
            </a:pPr>
            <a:fld id="{D7E6B242-D45B-4674-880D-8249632E1416}" type="slidenum">
              <a:rPr lang="en-US" altLang="en-US"/>
              <a:pPr>
                <a:defRPr/>
              </a:pPr>
              <a:t>‹#›</a:t>
            </a:fld>
            <a:endParaRPr lang="en-US" altLang="en-US"/>
          </a:p>
        </p:txBody>
      </p:sp>
    </p:spTree>
    <p:extLst>
      <p:ext uri="{BB962C8B-B14F-4D97-AF65-F5344CB8AC3E}">
        <p14:creationId xmlns:p14="http://schemas.microsoft.com/office/powerpoint/2010/main" val="226282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ounded Rectangle 4"/>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a:sym typeface="Arial"/>
            </a:endParaRPr>
          </a:p>
        </p:txBody>
      </p:sp>
      <p:grpSp>
        <p:nvGrpSpPr>
          <p:cNvPr id="6" name="Group 23"/>
          <p:cNvGrpSpPr>
            <a:grpSpLocks noChangeAspect="1"/>
          </p:cNvGrpSpPr>
          <p:nvPr/>
        </p:nvGrpSpPr>
        <p:grpSpPr bwMode="auto">
          <a:xfrm>
            <a:off x="211138" y="714375"/>
            <a:ext cx="8723312" cy="1331913"/>
            <a:chOff x="-3905250" y="4294188"/>
            <a:chExt cx="13011150" cy="1892300"/>
          </a:xfrm>
        </p:grpSpPr>
        <p:sp>
          <p:nvSpPr>
            <p:cNvPr id="7" name="Freeform 14"/>
            <p:cNvSpPr>
              <a:spLocks/>
            </p:cNvSpPr>
            <p:nvPr/>
          </p:nvSpPr>
          <p:spPr bwMode="hidden">
            <a:xfrm>
              <a:off x="4810125" y="4500563"/>
              <a:ext cx="4295775" cy="1016000"/>
            </a:xfrm>
            <a:custGeom>
              <a:avLst/>
              <a:gdLst>
                <a:gd name="T0" fmla="*/ 4286250 w 2706"/>
                <a:gd name="T1" fmla="*/ 0 h 640"/>
                <a:gd name="T2" fmla="*/ 4286250 w 2706"/>
                <a:gd name="T3" fmla="*/ 0 h 640"/>
                <a:gd name="T4" fmla="*/ 4105275 w 2706"/>
                <a:gd name="T5" fmla="*/ 28575 h 640"/>
                <a:gd name="T6" fmla="*/ 3921125 w 2706"/>
                <a:gd name="T7" fmla="*/ 60325 h 640"/>
                <a:gd name="T8" fmla="*/ 3733800 w 2706"/>
                <a:gd name="T9" fmla="*/ 95250 h 640"/>
                <a:gd name="T10" fmla="*/ 3540125 w 2706"/>
                <a:gd name="T11" fmla="*/ 130175 h 640"/>
                <a:gd name="T12" fmla="*/ 3343275 w 2706"/>
                <a:gd name="T13" fmla="*/ 171450 h 640"/>
                <a:gd name="T14" fmla="*/ 3140075 w 2706"/>
                <a:gd name="T15" fmla="*/ 212725 h 640"/>
                <a:gd name="T16" fmla="*/ 2933700 w 2706"/>
                <a:gd name="T17" fmla="*/ 260350 h 640"/>
                <a:gd name="T18" fmla="*/ 2720975 w 2706"/>
                <a:gd name="T19" fmla="*/ 307975 h 640"/>
                <a:gd name="T20" fmla="*/ 2720975 w 2706"/>
                <a:gd name="T21" fmla="*/ 307975 h 640"/>
                <a:gd name="T22" fmla="*/ 2336800 w 2706"/>
                <a:gd name="T23" fmla="*/ 400050 h 640"/>
                <a:gd name="T24" fmla="*/ 1962150 w 2706"/>
                <a:gd name="T25" fmla="*/ 482600 h 640"/>
                <a:gd name="T26" fmla="*/ 1603375 w 2706"/>
                <a:gd name="T27" fmla="*/ 558800 h 640"/>
                <a:gd name="T28" fmla="*/ 1257300 w 2706"/>
                <a:gd name="T29" fmla="*/ 631825 h 640"/>
                <a:gd name="T30" fmla="*/ 927100 w 2706"/>
                <a:gd name="T31" fmla="*/ 695325 h 640"/>
                <a:gd name="T32" fmla="*/ 606425 w 2706"/>
                <a:gd name="T33" fmla="*/ 752475 h 640"/>
                <a:gd name="T34" fmla="*/ 298450 w 2706"/>
                <a:gd name="T35" fmla="*/ 806450 h 640"/>
                <a:gd name="T36" fmla="*/ 0 w 2706"/>
                <a:gd name="T37" fmla="*/ 854075 h 640"/>
                <a:gd name="T38" fmla="*/ 0 w 2706"/>
                <a:gd name="T39" fmla="*/ 854075 h 640"/>
                <a:gd name="T40" fmla="*/ 206375 w 2706"/>
                <a:gd name="T41" fmla="*/ 882650 h 640"/>
                <a:gd name="T42" fmla="*/ 403225 w 2706"/>
                <a:gd name="T43" fmla="*/ 908050 h 640"/>
                <a:gd name="T44" fmla="*/ 593725 w 2706"/>
                <a:gd name="T45" fmla="*/ 930275 h 640"/>
                <a:gd name="T46" fmla="*/ 781050 w 2706"/>
                <a:gd name="T47" fmla="*/ 949325 h 640"/>
                <a:gd name="T48" fmla="*/ 962025 w 2706"/>
                <a:gd name="T49" fmla="*/ 968375 h 640"/>
                <a:gd name="T50" fmla="*/ 1136650 w 2706"/>
                <a:gd name="T51" fmla="*/ 981075 h 640"/>
                <a:gd name="T52" fmla="*/ 1304925 w 2706"/>
                <a:gd name="T53" fmla="*/ 993775 h 640"/>
                <a:gd name="T54" fmla="*/ 1470025 w 2706"/>
                <a:gd name="T55" fmla="*/ 1003300 h 640"/>
                <a:gd name="T56" fmla="*/ 1631950 w 2706"/>
                <a:gd name="T57" fmla="*/ 1009650 h 640"/>
                <a:gd name="T58" fmla="*/ 1787525 w 2706"/>
                <a:gd name="T59" fmla="*/ 1012825 h 640"/>
                <a:gd name="T60" fmla="*/ 1936750 w 2706"/>
                <a:gd name="T61" fmla="*/ 1016000 h 640"/>
                <a:gd name="T62" fmla="*/ 2082800 w 2706"/>
                <a:gd name="T63" fmla="*/ 1016000 h 640"/>
                <a:gd name="T64" fmla="*/ 2225675 w 2706"/>
                <a:gd name="T65" fmla="*/ 1012825 h 640"/>
                <a:gd name="T66" fmla="*/ 2365375 w 2706"/>
                <a:gd name="T67" fmla="*/ 1009650 h 640"/>
                <a:gd name="T68" fmla="*/ 2498725 w 2706"/>
                <a:gd name="T69" fmla="*/ 1003300 h 640"/>
                <a:gd name="T70" fmla="*/ 2628900 w 2706"/>
                <a:gd name="T71" fmla="*/ 993775 h 640"/>
                <a:gd name="T72" fmla="*/ 2752725 w 2706"/>
                <a:gd name="T73" fmla="*/ 984250 h 640"/>
                <a:gd name="T74" fmla="*/ 2876550 w 2706"/>
                <a:gd name="T75" fmla="*/ 971550 h 640"/>
                <a:gd name="T76" fmla="*/ 2994025 w 2706"/>
                <a:gd name="T77" fmla="*/ 955675 h 640"/>
                <a:gd name="T78" fmla="*/ 3111500 w 2706"/>
                <a:gd name="T79" fmla="*/ 939800 h 640"/>
                <a:gd name="T80" fmla="*/ 3222625 w 2706"/>
                <a:gd name="T81" fmla="*/ 920750 h 640"/>
                <a:gd name="T82" fmla="*/ 3333750 w 2706"/>
                <a:gd name="T83" fmla="*/ 901700 h 640"/>
                <a:gd name="T84" fmla="*/ 3438525 w 2706"/>
                <a:gd name="T85" fmla="*/ 879475 h 640"/>
                <a:gd name="T86" fmla="*/ 3543300 w 2706"/>
                <a:gd name="T87" fmla="*/ 857250 h 640"/>
                <a:gd name="T88" fmla="*/ 3644900 w 2706"/>
                <a:gd name="T89" fmla="*/ 831850 h 640"/>
                <a:gd name="T90" fmla="*/ 3743325 w 2706"/>
                <a:gd name="T91" fmla="*/ 806450 h 640"/>
                <a:gd name="T92" fmla="*/ 3838575 w 2706"/>
                <a:gd name="T93" fmla="*/ 777875 h 640"/>
                <a:gd name="T94" fmla="*/ 3933825 w 2706"/>
                <a:gd name="T95" fmla="*/ 749300 h 640"/>
                <a:gd name="T96" fmla="*/ 4114800 w 2706"/>
                <a:gd name="T97" fmla="*/ 685800 h 640"/>
                <a:gd name="T98" fmla="*/ 4289425 w 2706"/>
                <a:gd name="T99" fmla="*/ 619125 h 640"/>
                <a:gd name="T100" fmla="*/ 4289425 w 2706"/>
                <a:gd name="T101" fmla="*/ 619125 h 640"/>
                <a:gd name="T102" fmla="*/ 4295775 w 2706"/>
                <a:gd name="T103" fmla="*/ 615950 h 640"/>
                <a:gd name="T104" fmla="*/ 4295775 w 2706"/>
                <a:gd name="T105" fmla="*/ 615950 h 640"/>
                <a:gd name="T106" fmla="*/ 4295775 w 2706"/>
                <a:gd name="T107" fmla="*/ 0 h 640"/>
                <a:gd name="T108" fmla="*/ 4295775 w 2706"/>
                <a:gd name="T109" fmla="*/ 0 h 640"/>
                <a:gd name="T110" fmla="*/ 4286250 w 2706"/>
                <a:gd name="T111" fmla="*/ 0 h 640"/>
                <a:gd name="T112" fmla="*/ 428625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18"/>
            <p:cNvSpPr>
              <a:spLocks/>
            </p:cNvSpPr>
            <p:nvPr/>
          </p:nvSpPr>
          <p:spPr bwMode="hidden">
            <a:xfrm>
              <a:off x="-309563" y="4318000"/>
              <a:ext cx="8280401" cy="1209675"/>
            </a:xfrm>
            <a:custGeom>
              <a:avLst/>
              <a:gdLst>
                <a:gd name="T0" fmla="*/ 8280401 w 5216"/>
                <a:gd name="T1" fmla="*/ 1133475 h 762"/>
                <a:gd name="T2" fmla="*/ 7912101 w 5216"/>
                <a:gd name="T3" fmla="*/ 1089025 h 762"/>
                <a:gd name="T4" fmla="*/ 7108826 w 5216"/>
                <a:gd name="T5" fmla="*/ 968375 h 762"/>
                <a:gd name="T6" fmla="*/ 6213476 w 5216"/>
                <a:gd name="T7" fmla="*/ 806450 h 762"/>
                <a:gd name="T8" fmla="*/ 5216526 w 5216"/>
                <a:gd name="T9" fmla="*/ 593725 h 762"/>
                <a:gd name="T10" fmla="*/ 4676776 w 5216"/>
                <a:gd name="T11" fmla="*/ 469900 h 762"/>
                <a:gd name="T12" fmla="*/ 4257676 w 5216"/>
                <a:gd name="T13" fmla="*/ 374650 h 762"/>
                <a:gd name="T14" fmla="*/ 3857625 w 5216"/>
                <a:gd name="T15" fmla="*/ 292100 h 762"/>
                <a:gd name="T16" fmla="*/ 3476625 w 5216"/>
                <a:gd name="T17" fmla="*/ 222250 h 762"/>
                <a:gd name="T18" fmla="*/ 3111500 w 5216"/>
                <a:gd name="T19" fmla="*/ 161925 h 762"/>
                <a:gd name="T20" fmla="*/ 2762250 w 5216"/>
                <a:gd name="T21" fmla="*/ 114300 h 762"/>
                <a:gd name="T22" fmla="*/ 2117725 w 5216"/>
                <a:gd name="T23" fmla="*/ 44450 h 762"/>
                <a:gd name="T24" fmla="*/ 1539875 w 5216"/>
                <a:gd name="T25" fmla="*/ 6350 h 762"/>
                <a:gd name="T26" fmla="*/ 1022350 w 5216"/>
                <a:gd name="T27" fmla="*/ 0 h 762"/>
                <a:gd name="T28" fmla="*/ 568325 w 5216"/>
                <a:gd name="T29" fmla="*/ 15875 h 762"/>
                <a:gd name="T30" fmla="*/ 174625 w 5216"/>
                <a:gd name="T31" fmla="*/ 50800 h 762"/>
                <a:gd name="T32" fmla="*/ 0 w 5216"/>
                <a:gd name="T33" fmla="*/ 76200 h 762"/>
                <a:gd name="T34" fmla="*/ 498475 w 5216"/>
                <a:gd name="T35" fmla="*/ 136525 h 762"/>
                <a:gd name="T36" fmla="*/ 1035050 w 5216"/>
                <a:gd name="T37" fmla="*/ 222250 h 762"/>
                <a:gd name="T38" fmla="*/ 1609725 w 5216"/>
                <a:gd name="T39" fmla="*/ 333375 h 762"/>
                <a:gd name="T40" fmla="*/ 2225675 w 5216"/>
                <a:gd name="T41" fmla="*/ 469900 h 762"/>
                <a:gd name="T42" fmla="*/ 2787650 w 5216"/>
                <a:gd name="T43" fmla="*/ 600075 h 762"/>
                <a:gd name="T44" fmla="*/ 3822700 w 5216"/>
                <a:gd name="T45" fmla="*/ 819150 h 762"/>
                <a:gd name="T46" fmla="*/ 4298951 w 5216"/>
                <a:gd name="T47" fmla="*/ 908050 h 762"/>
                <a:gd name="T48" fmla="*/ 4749801 w 5216"/>
                <a:gd name="T49" fmla="*/ 984250 h 762"/>
                <a:gd name="T50" fmla="*/ 5175251 w 5216"/>
                <a:gd name="T51" fmla="*/ 1050925 h 762"/>
                <a:gd name="T52" fmla="*/ 5575301 w 5216"/>
                <a:gd name="T53" fmla="*/ 1101725 h 762"/>
                <a:gd name="T54" fmla="*/ 5953126 w 5216"/>
                <a:gd name="T55" fmla="*/ 1146175 h 762"/>
                <a:gd name="T56" fmla="*/ 6308726 w 5216"/>
                <a:gd name="T57" fmla="*/ 1174750 h 762"/>
                <a:gd name="T58" fmla="*/ 6642101 w 5216"/>
                <a:gd name="T59" fmla="*/ 1196975 h 762"/>
                <a:gd name="T60" fmla="*/ 6959601 w 5216"/>
                <a:gd name="T61" fmla="*/ 1209675 h 762"/>
                <a:gd name="T62" fmla="*/ 7254876 w 5216"/>
                <a:gd name="T63" fmla="*/ 1209675 h 762"/>
                <a:gd name="T64" fmla="*/ 7534276 w 5216"/>
                <a:gd name="T65" fmla="*/ 1203325 h 762"/>
                <a:gd name="T66" fmla="*/ 7797801 w 5216"/>
                <a:gd name="T67" fmla="*/ 1187450 h 762"/>
                <a:gd name="T68" fmla="*/ 8045451 w 5216"/>
                <a:gd name="T69" fmla="*/ 1162050 h 762"/>
                <a:gd name="T70" fmla="*/ 8280401 w 5216"/>
                <a:gd name="T71" fmla="*/ 1133475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22"/>
            <p:cNvSpPr>
              <a:spLocks/>
            </p:cNvSpPr>
            <p:nvPr/>
          </p:nvSpPr>
          <p:spPr bwMode="hidden">
            <a:xfrm>
              <a:off x="3175" y="4335463"/>
              <a:ext cx="8166100" cy="1101725"/>
            </a:xfrm>
            <a:custGeom>
              <a:avLst/>
              <a:gdLst>
                <a:gd name="T0" fmla="*/ 0 w 5144"/>
                <a:gd name="T1" fmla="*/ 111125 h 694"/>
                <a:gd name="T2" fmla="*/ 0 w 5144"/>
                <a:gd name="T3" fmla="*/ 111125 h 694"/>
                <a:gd name="T4" fmla="*/ 28575 w 5144"/>
                <a:gd name="T5" fmla="*/ 104775 h 694"/>
                <a:gd name="T6" fmla="*/ 114300 w 5144"/>
                <a:gd name="T7" fmla="*/ 88900 h 694"/>
                <a:gd name="T8" fmla="*/ 260350 w 5144"/>
                <a:gd name="T9" fmla="*/ 66675 h 694"/>
                <a:gd name="T10" fmla="*/ 355600 w 5144"/>
                <a:gd name="T11" fmla="*/ 53975 h 694"/>
                <a:gd name="T12" fmla="*/ 466725 w 5144"/>
                <a:gd name="T13" fmla="*/ 41275 h 694"/>
                <a:gd name="T14" fmla="*/ 590550 w 5144"/>
                <a:gd name="T15" fmla="*/ 31750 h 694"/>
                <a:gd name="T16" fmla="*/ 733425 w 5144"/>
                <a:gd name="T17" fmla="*/ 22225 h 694"/>
                <a:gd name="T18" fmla="*/ 889000 w 5144"/>
                <a:gd name="T19" fmla="*/ 12700 h 694"/>
                <a:gd name="T20" fmla="*/ 1063625 w 5144"/>
                <a:gd name="T21" fmla="*/ 6350 h 694"/>
                <a:gd name="T22" fmla="*/ 1254125 w 5144"/>
                <a:gd name="T23" fmla="*/ 3175 h 694"/>
                <a:gd name="T24" fmla="*/ 1460500 w 5144"/>
                <a:gd name="T25" fmla="*/ 0 h 694"/>
                <a:gd name="T26" fmla="*/ 1682750 w 5144"/>
                <a:gd name="T27" fmla="*/ 3175 h 694"/>
                <a:gd name="T28" fmla="*/ 1920875 w 5144"/>
                <a:gd name="T29" fmla="*/ 9525 h 694"/>
                <a:gd name="T30" fmla="*/ 2178050 w 5144"/>
                <a:gd name="T31" fmla="*/ 22225 h 694"/>
                <a:gd name="T32" fmla="*/ 2451100 w 5144"/>
                <a:gd name="T33" fmla="*/ 38100 h 694"/>
                <a:gd name="T34" fmla="*/ 2740025 w 5144"/>
                <a:gd name="T35" fmla="*/ 63500 h 694"/>
                <a:gd name="T36" fmla="*/ 3048000 w 5144"/>
                <a:gd name="T37" fmla="*/ 92075 h 694"/>
                <a:gd name="T38" fmla="*/ 3375025 w 5144"/>
                <a:gd name="T39" fmla="*/ 127000 h 694"/>
                <a:gd name="T40" fmla="*/ 3717925 w 5144"/>
                <a:gd name="T41" fmla="*/ 168275 h 694"/>
                <a:gd name="T42" fmla="*/ 4079875 w 5144"/>
                <a:gd name="T43" fmla="*/ 219075 h 694"/>
                <a:gd name="T44" fmla="*/ 4457700 w 5144"/>
                <a:gd name="T45" fmla="*/ 276225 h 694"/>
                <a:gd name="T46" fmla="*/ 4854575 w 5144"/>
                <a:gd name="T47" fmla="*/ 342900 h 694"/>
                <a:gd name="T48" fmla="*/ 5270500 w 5144"/>
                <a:gd name="T49" fmla="*/ 422275 h 694"/>
                <a:gd name="T50" fmla="*/ 5705475 w 5144"/>
                <a:gd name="T51" fmla="*/ 508000 h 694"/>
                <a:gd name="T52" fmla="*/ 6159500 w 5144"/>
                <a:gd name="T53" fmla="*/ 603250 h 694"/>
                <a:gd name="T54" fmla="*/ 6632575 w 5144"/>
                <a:gd name="T55" fmla="*/ 711200 h 694"/>
                <a:gd name="T56" fmla="*/ 7124700 w 5144"/>
                <a:gd name="T57" fmla="*/ 828675 h 694"/>
                <a:gd name="T58" fmla="*/ 7635875 w 5144"/>
                <a:gd name="T59" fmla="*/ 958850 h 694"/>
                <a:gd name="T60" fmla="*/ 8166100 w 5144"/>
                <a:gd name="T61" fmla="*/ 1101725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Freeform 26"/>
            <p:cNvSpPr>
              <a:spLocks/>
            </p:cNvSpPr>
            <p:nvPr/>
          </p:nvSpPr>
          <p:spPr bwMode="hidden">
            <a:xfrm>
              <a:off x="4156075" y="4316413"/>
              <a:ext cx="4940300" cy="927100"/>
            </a:xfrm>
            <a:custGeom>
              <a:avLst/>
              <a:gdLst>
                <a:gd name="T0" fmla="*/ 0 w 3112"/>
                <a:gd name="T1" fmla="*/ 927100 h 584"/>
                <a:gd name="T2" fmla="*/ 0 w 3112"/>
                <a:gd name="T3" fmla="*/ 927100 h 584"/>
                <a:gd name="T4" fmla="*/ 142875 w 3112"/>
                <a:gd name="T5" fmla="*/ 889000 h 584"/>
                <a:gd name="T6" fmla="*/ 533400 w 3112"/>
                <a:gd name="T7" fmla="*/ 790575 h 584"/>
                <a:gd name="T8" fmla="*/ 803275 w 3112"/>
                <a:gd name="T9" fmla="*/ 723900 h 584"/>
                <a:gd name="T10" fmla="*/ 1114425 w 3112"/>
                <a:gd name="T11" fmla="*/ 650875 h 584"/>
                <a:gd name="T12" fmla="*/ 1460500 w 3112"/>
                <a:gd name="T13" fmla="*/ 571500 h 584"/>
                <a:gd name="T14" fmla="*/ 1831975 w 3112"/>
                <a:gd name="T15" fmla="*/ 485775 h 584"/>
                <a:gd name="T16" fmla="*/ 2225675 w 3112"/>
                <a:gd name="T17" fmla="*/ 403225 h 584"/>
                <a:gd name="T18" fmla="*/ 2628900 w 3112"/>
                <a:gd name="T19" fmla="*/ 320675 h 584"/>
                <a:gd name="T20" fmla="*/ 3041650 w 3112"/>
                <a:gd name="T21" fmla="*/ 244475 h 584"/>
                <a:gd name="T22" fmla="*/ 3451225 w 3112"/>
                <a:gd name="T23" fmla="*/ 171450 h 584"/>
                <a:gd name="T24" fmla="*/ 3654425 w 3112"/>
                <a:gd name="T25" fmla="*/ 139700 h 584"/>
                <a:gd name="T26" fmla="*/ 3851275 w 3112"/>
                <a:gd name="T27" fmla="*/ 107950 h 584"/>
                <a:gd name="T28" fmla="*/ 4048125 w 3112"/>
                <a:gd name="T29" fmla="*/ 82550 h 584"/>
                <a:gd name="T30" fmla="*/ 4238625 w 3112"/>
                <a:gd name="T31" fmla="*/ 57150 h 584"/>
                <a:gd name="T32" fmla="*/ 4425950 w 3112"/>
                <a:gd name="T33" fmla="*/ 38100 h 584"/>
                <a:gd name="T34" fmla="*/ 4603750 w 3112"/>
                <a:gd name="T35" fmla="*/ 22225 h 584"/>
                <a:gd name="T36" fmla="*/ 4775200 w 3112"/>
                <a:gd name="T37" fmla="*/ 9525 h 584"/>
                <a:gd name="T38" fmla="*/ 4940300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1" name="Freeform 25"/>
            <p:cNvSpPr>
              <a:spLocks/>
            </p:cNvSpPr>
            <p:nvPr/>
          </p:nvSpPr>
          <p:spPr bwMode="hidden">
            <a:xfrm>
              <a:off x="-3905250" y="4294188"/>
              <a:ext cx="13011150" cy="1892300"/>
            </a:xfrm>
            <a:custGeom>
              <a:avLst/>
              <a:gdLst>
                <a:gd name="T0" fmla="*/ 13004800 w 8196"/>
                <a:gd name="T1" fmla="*/ 812800 h 1192"/>
                <a:gd name="T2" fmla="*/ 12763500 w 8196"/>
                <a:gd name="T3" fmla="*/ 904875 h 1192"/>
                <a:gd name="T4" fmla="*/ 12506325 w 8196"/>
                <a:gd name="T5" fmla="*/ 984250 h 1192"/>
                <a:gd name="T6" fmla="*/ 12233275 w 8196"/>
                <a:gd name="T7" fmla="*/ 1057275 h 1192"/>
                <a:gd name="T8" fmla="*/ 11941175 w 8196"/>
                <a:gd name="T9" fmla="*/ 1114425 h 1192"/>
                <a:gd name="T10" fmla="*/ 11623675 w 8196"/>
                <a:gd name="T11" fmla="*/ 1158875 h 1192"/>
                <a:gd name="T12" fmla="*/ 11280775 w 8196"/>
                <a:gd name="T13" fmla="*/ 1190625 h 1192"/>
                <a:gd name="T14" fmla="*/ 10909300 w 8196"/>
                <a:gd name="T15" fmla="*/ 1209675 h 1192"/>
                <a:gd name="T16" fmla="*/ 10506075 w 8196"/>
                <a:gd name="T17" fmla="*/ 1206500 h 1192"/>
                <a:gd name="T18" fmla="*/ 10067925 w 8196"/>
                <a:gd name="T19" fmla="*/ 1190625 h 1192"/>
                <a:gd name="T20" fmla="*/ 9591675 w 8196"/>
                <a:gd name="T21" fmla="*/ 1152525 h 1192"/>
                <a:gd name="T22" fmla="*/ 9074150 w 8196"/>
                <a:gd name="T23" fmla="*/ 1095375 h 1192"/>
                <a:gd name="T24" fmla="*/ 8515350 w 8196"/>
                <a:gd name="T25" fmla="*/ 1019175 h 1192"/>
                <a:gd name="T26" fmla="*/ 7908925 w 8196"/>
                <a:gd name="T27" fmla="*/ 917575 h 1192"/>
                <a:gd name="T28" fmla="*/ 7251700 w 8196"/>
                <a:gd name="T29" fmla="*/ 793750 h 1192"/>
                <a:gd name="T30" fmla="*/ 6543675 w 8196"/>
                <a:gd name="T31" fmla="*/ 644525 h 1192"/>
                <a:gd name="T32" fmla="*/ 5778500 w 8196"/>
                <a:gd name="T33" fmla="*/ 469900 h 1192"/>
                <a:gd name="T34" fmla="*/ 5391150 w 8196"/>
                <a:gd name="T35" fmla="*/ 381000 h 1192"/>
                <a:gd name="T36" fmla="*/ 4657725 w 8196"/>
                <a:gd name="T37" fmla="*/ 234950 h 1192"/>
                <a:gd name="T38" fmla="*/ 3987800 w 8196"/>
                <a:gd name="T39" fmla="*/ 130175 h 1192"/>
                <a:gd name="T40" fmla="*/ 3375025 w 8196"/>
                <a:gd name="T41" fmla="*/ 57150 h 1192"/>
                <a:gd name="T42" fmla="*/ 2819400 w 8196"/>
                <a:gd name="T43" fmla="*/ 15875 h 1192"/>
                <a:gd name="T44" fmla="*/ 2320925 w 8196"/>
                <a:gd name="T45" fmla="*/ 0 h 1192"/>
                <a:gd name="T46" fmla="*/ 1876425 w 8196"/>
                <a:gd name="T47" fmla="*/ 6350 h 1192"/>
                <a:gd name="T48" fmla="*/ 1482725 w 8196"/>
                <a:gd name="T49" fmla="*/ 31750 h 1192"/>
                <a:gd name="T50" fmla="*/ 1136650 w 8196"/>
                <a:gd name="T51" fmla="*/ 69850 h 1192"/>
                <a:gd name="T52" fmla="*/ 841375 w 8196"/>
                <a:gd name="T53" fmla="*/ 117475 h 1192"/>
                <a:gd name="T54" fmla="*/ 593725 w 8196"/>
                <a:gd name="T55" fmla="*/ 171450 h 1192"/>
                <a:gd name="T56" fmla="*/ 393700 w 8196"/>
                <a:gd name="T57" fmla="*/ 228600 h 1192"/>
                <a:gd name="T58" fmla="*/ 234950 w 8196"/>
                <a:gd name="T59" fmla="*/ 279400 h 1192"/>
                <a:gd name="T60" fmla="*/ 76200 w 8196"/>
                <a:gd name="T61" fmla="*/ 342900 h 1192"/>
                <a:gd name="T62" fmla="*/ 0 w 8196"/>
                <a:gd name="T63" fmla="*/ 381000 h 1192"/>
                <a:gd name="T64" fmla="*/ 13004800 w 8196"/>
                <a:gd name="T65" fmla="*/ 1892300 h 1192"/>
                <a:gd name="T66" fmla="*/ 13011150 w 8196"/>
                <a:gd name="T67" fmla="*/ 1882775 h 1192"/>
                <a:gd name="T68" fmla="*/ 13011150 w 8196"/>
                <a:gd name="T69" fmla="*/ 809625 h 1192"/>
                <a:gd name="T70" fmla="*/ 13004800 w 8196"/>
                <a:gd name="T71" fmla="*/ 8128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 name="Text Placeholder 3"/>
          <p:cNvSpPr>
            <a:spLocks noGrp="1"/>
          </p:cNvSpPr>
          <p:nvPr>
            <p:ph type="body" sz="half" idx="2"/>
          </p:nvPr>
        </p:nvSpPr>
        <p:spPr>
          <a:xfrm>
            <a:off x="914400" y="3581400"/>
            <a:ext cx="33528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4"/>
          <p:cNvSpPr>
            <a:spLocks noGrp="1"/>
          </p:cNvSpPr>
          <p:nvPr>
            <p:ph type="dt" sz="half" idx="10"/>
          </p:nvPr>
        </p:nvSpPr>
        <p:spPr/>
        <p:txBody>
          <a:bodyPr/>
          <a:lstStyle>
            <a:lvl1pPr algn="r">
              <a:defRPr smtClean="0"/>
            </a:lvl1pPr>
          </a:lstStyle>
          <a:p>
            <a:pPr>
              <a:defRPr/>
            </a:pPr>
            <a:fld id="{8BFD1B61-E746-4D9C-9BE2-BA4241D345BB}" type="datetimeFigureOut">
              <a:rPr lang="en-US" altLang="en-US"/>
              <a:pPr>
                <a:defRPr/>
              </a:pPr>
              <a:t>5/21/2014</a:t>
            </a:fld>
            <a:endParaRPr lang="en-US" altLang="en-US"/>
          </a:p>
        </p:txBody>
      </p:sp>
      <p:sp>
        <p:nvSpPr>
          <p:cNvPr id="13" name="Footer Placeholder 5"/>
          <p:cNvSpPr>
            <a:spLocks noGrp="1"/>
          </p:cNvSpPr>
          <p:nvPr>
            <p:ph type="ftr" sz="quarter" idx="11"/>
          </p:nvPr>
        </p:nvSpPr>
        <p:spPr/>
        <p:txBody>
          <a:bodyPr/>
          <a:lstStyle>
            <a:lvl1pPr algn="l">
              <a:defRPr smtClean="0">
                <a:solidFill>
                  <a:schemeClr val="tx2"/>
                </a:solidFill>
              </a:defRPr>
            </a:lvl1pPr>
          </a:lstStyle>
          <a:p>
            <a:pPr>
              <a:defRPr/>
            </a:pPr>
            <a:endParaRPr lang="en-US" altLang="en-US"/>
          </a:p>
        </p:txBody>
      </p:sp>
      <p:sp>
        <p:nvSpPr>
          <p:cNvPr id="14" name="Slide Number Placeholder 6"/>
          <p:cNvSpPr>
            <a:spLocks noGrp="1"/>
          </p:cNvSpPr>
          <p:nvPr>
            <p:ph type="sldNum" sz="quarter" idx="12"/>
          </p:nvPr>
        </p:nvSpPr>
        <p:spPr/>
        <p:txBody>
          <a:bodyPr/>
          <a:lstStyle>
            <a:lvl1pPr>
              <a:defRPr smtClean="0"/>
            </a:lvl1pPr>
          </a:lstStyle>
          <a:p>
            <a:pPr>
              <a:defRPr/>
            </a:pPr>
            <a:fld id="{5A0D94DC-052A-4C26-BAD1-8E9D7DB81ED4}" type="slidenum">
              <a:rPr lang="en-US" altLang="en-US"/>
              <a:pPr>
                <a:defRPr/>
              </a:pPr>
              <a:t>‹#›</a:t>
            </a:fld>
            <a:endParaRPr lang="en-US" altLang="en-US"/>
          </a:p>
        </p:txBody>
      </p:sp>
    </p:spTree>
    <p:extLst>
      <p:ext uri="{BB962C8B-B14F-4D97-AF65-F5344CB8AC3E}">
        <p14:creationId xmlns:p14="http://schemas.microsoft.com/office/powerpoint/2010/main" val="2239675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ounded Rectangle 4"/>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a:sym typeface="Arial"/>
            </a:endParaRPr>
          </a:p>
        </p:txBody>
      </p:sp>
      <p:grpSp>
        <p:nvGrpSpPr>
          <p:cNvPr id="6" name="Group 15"/>
          <p:cNvGrpSpPr>
            <a:grpSpLocks noChangeAspect="1"/>
          </p:cNvGrpSpPr>
          <p:nvPr/>
        </p:nvGrpSpPr>
        <p:grpSpPr bwMode="auto">
          <a:xfrm>
            <a:off x="211138" y="5354638"/>
            <a:ext cx="8723312" cy="1330325"/>
            <a:chOff x="-3905250" y="4294188"/>
            <a:chExt cx="13011150" cy="1892300"/>
          </a:xfrm>
        </p:grpSpPr>
        <p:sp>
          <p:nvSpPr>
            <p:cNvPr id="7" name="Freeform 14"/>
            <p:cNvSpPr>
              <a:spLocks/>
            </p:cNvSpPr>
            <p:nvPr/>
          </p:nvSpPr>
          <p:spPr bwMode="hidden">
            <a:xfrm>
              <a:off x="4810125" y="4500563"/>
              <a:ext cx="4295775" cy="1016000"/>
            </a:xfrm>
            <a:custGeom>
              <a:avLst/>
              <a:gdLst>
                <a:gd name="T0" fmla="*/ 4286250 w 2706"/>
                <a:gd name="T1" fmla="*/ 0 h 640"/>
                <a:gd name="T2" fmla="*/ 4286250 w 2706"/>
                <a:gd name="T3" fmla="*/ 0 h 640"/>
                <a:gd name="T4" fmla="*/ 4105275 w 2706"/>
                <a:gd name="T5" fmla="*/ 28575 h 640"/>
                <a:gd name="T6" fmla="*/ 3921125 w 2706"/>
                <a:gd name="T7" fmla="*/ 60325 h 640"/>
                <a:gd name="T8" fmla="*/ 3733800 w 2706"/>
                <a:gd name="T9" fmla="*/ 95250 h 640"/>
                <a:gd name="T10" fmla="*/ 3540125 w 2706"/>
                <a:gd name="T11" fmla="*/ 130175 h 640"/>
                <a:gd name="T12" fmla="*/ 3343275 w 2706"/>
                <a:gd name="T13" fmla="*/ 171450 h 640"/>
                <a:gd name="T14" fmla="*/ 3140075 w 2706"/>
                <a:gd name="T15" fmla="*/ 212725 h 640"/>
                <a:gd name="T16" fmla="*/ 2933700 w 2706"/>
                <a:gd name="T17" fmla="*/ 260350 h 640"/>
                <a:gd name="T18" fmla="*/ 2720975 w 2706"/>
                <a:gd name="T19" fmla="*/ 307975 h 640"/>
                <a:gd name="T20" fmla="*/ 2720975 w 2706"/>
                <a:gd name="T21" fmla="*/ 307975 h 640"/>
                <a:gd name="T22" fmla="*/ 2336800 w 2706"/>
                <a:gd name="T23" fmla="*/ 400050 h 640"/>
                <a:gd name="T24" fmla="*/ 1962150 w 2706"/>
                <a:gd name="T25" fmla="*/ 482600 h 640"/>
                <a:gd name="T26" fmla="*/ 1603375 w 2706"/>
                <a:gd name="T27" fmla="*/ 558800 h 640"/>
                <a:gd name="T28" fmla="*/ 1257300 w 2706"/>
                <a:gd name="T29" fmla="*/ 631825 h 640"/>
                <a:gd name="T30" fmla="*/ 927100 w 2706"/>
                <a:gd name="T31" fmla="*/ 695325 h 640"/>
                <a:gd name="T32" fmla="*/ 606425 w 2706"/>
                <a:gd name="T33" fmla="*/ 752475 h 640"/>
                <a:gd name="T34" fmla="*/ 298450 w 2706"/>
                <a:gd name="T35" fmla="*/ 806450 h 640"/>
                <a:gd name="T36" fmla="*/ 0 w 2706"/>
                <a:gd name="T37" fmla="*/ 854075 h 640"/>
                <a:gd name="T38" fmla="*/ 0 w 2706"/>
                <a:gd name="T39" fmla="*/ 854075 h 640"/>
                <a:gd name="T40" fmla="*/ 206375 w 2706"/>
                <a:gd name="T41" fmla="*/ 882650 h 640"/>
                <a:gd name="T42" fmla="*/ 403225 w 2706"/>
                <a:gd name="T43" fmla="*/ 908050 h 640"/>
                <a:gd name="T44" fmla="*/ 593725 w 2706"/>
                <a:gd name="T45" fmla="*/ 930275 h 640"/>
                <a:gd name="T46" fmla="*/ 781050 w 2706"/>
                <a:gd name="T47" fmla="*/ 949325 h 640"/>
                <a:gd name="T48" fmla="*/ 962025 w 2706"/>
                <a:gd name="T49" fmla="*/ 968375 h 640"/>
                <a:gd name="T50" fmla="*/ 1136650 w 2706"/>
                <a:gd name="T51" fmla="*/ 981075 h 640"/>
                <a:gd name="T52" fmla="*/ 1304925 w 2706"/>
                <a:gd name="T53" fmla="*/ 993775 h 640"/>
                <a:gd name="T54" fmla="*/ 1470025 w 2706"/>
                <a:gd name="T55" fmla="*/ 1003300 h 640"/>
                <a:gd name="T56" fmla="*/ 1631950 w 2706"/>
                <a:gd name="T57" fmla="*/ 1009650 h 640"/>
                <a:gd name="T58" fmla="*/ 1787525 w 2706"/>
                <a:gd name="T59" fmla="*/ 1012825 h 640"/>
                <a:gd name="T60" fmla="*/ 1936750 w 2706"/>
                <a:gd name="T61" fmla="*/ 1016000 h 640"/>
                <a:gd name="T62" fmla="*/ 2082800 w 2706"/>
                <a:gd name="T63" fmla="*/ 1016000 h 640"/>
                <a:gd name="T64" fmla="*/ 2225675 w 2706"/>
                <a:gd name="T65" fmla="*/ 1012825 h 640"/>
                <a:gd name="T66" fmla="*/ 2365375 w 2706"/>
                <a:gd name="T67" fmla="*/ 1009650 h 640"/>
                <a:gd name="T68" fmla="*/ 2498725 w 2706"/>
                <a:gd name="T69" fmla="*/ 1003300 h 640"/>
                <a:gd name="T70" fmla="*/ 2628900 w 2706"/>
                <a:gd name="T71" fmla="*/ 993775 h 640"/>
                <a:gd name="T72" fmla="*/ 2752725 w 2706"/>
                <a:gd name="T73" fmla="*/ 984250 h 640"/>
                <a:gd name="T74" fmla="*/ 2876550 w 2706"/>
                <a:gd name="T75" fmla="*/ 971550 h 640"/>
                <a:gd name="T76" fmla="*/ 2994025 w 2706"/>
                <a:gd name="T77" fmla="*/ 955675 h 640"/>
                <a:gd name="T78" fmla="*/ 3111500 w 2706"/>
                <a:gd name="T79" fmla="*/ 939800 h 640"/>
                <a:gd name="T80" fmla="*/ 3222625 w 2706"/>
                <a:gd name="T81" fmla="*/ 920750 h 640"/>
                <a:gd name="T82" fmla="*/ 3333750 w 2706"/>
                <a:gd name="T83" fmla="*/ 901700 h 640"/>
                <a:gd name="T84" fmla="*/ 3438525 w 2706"/>
                <a:gd name="T85" fmla="*/ 879475 h 640"/>
                <a:gd name="T86" fmla="*/ 3543300 w 2706"/>
                <a:gd name="T87" fmla="*/ 857250 h 640"/>
                <a:gd name="T88" fmla="*/ 3644900 w 2706"/>
                <a:gd name="T89" fmla="*/ 831850 h 640"/>
                <a:gd name="T90" fmla="*/ 3743325 w 2706"/>
                <a:gd name="T91" fmla="*/ 806450 h 640"/>
                <a:gd name="T92" fmla="*/ 3838575 w 2706"/>
                <a:gd name="T93" fmla="*/ 777875 h 640"/>
                <a:gd name="T94" fmla="*/ 3933825 w 2706"/>
                <a:gd name="T95" fmla="*/ 749300 h 640"/>
                <a:gd name="T96" fmla="*/ 4114800 w 2706"/>
                <a:gd name="T97" fmla="*/ 685800 h 640"/>
                <a:gd name="T98" fmla="*/ 4289425 w 2706"/>
                <a:gd name="T99" fmla="*/ 619125 h 640"/>
                <a:gd name="T100" fmla="*/ 4289425 w 2706"/>
                <a:gd name="T101" fmla="*/ 619125 h 640"/>
                <a:gd name="T102" fmla="*/ 4295775 w 2706"/>
                <a:gd name="T103" fmla="*/ 615950 h 640"/>
                <a:gd name="T104" fmla="*/ 4295775 w 2706"/>
                <a:gd name="T105" fmla="*/ 615950 h 640"/>
                <a:gd name="T106" fmla="*/ 4295775 w 2706"/>
                <a:gd name="T107" fmla="*/ 0 h 640"/>
                <a:gd name="T108" fmla="*/ 4295775 w 2706"/>
                <a:gd name="T109" fmla="*/ 0 h 640"/>
                <a:gd name="T110" fmla="*/ 4286250 w 2706"/>
                <a:gd name="T111" fmla="*/ 0 h 640"/>
                <a:gd name="T112" fmla="*/ 428625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18"/>
            <p:cNvSpPr>
              <a:spLocks/>
            </p:cNvSpPr>
            <p:nvPr/>
          </p:nvSpPr>
          <p:spPr bwMode="hidden">
            <a:xfrm>
              <a:off x="-309563" y="4318000"/>
              <a:ext cx="8280401" cy="1209675"/>
            </a:xfrm>
            <a:custGeom>
              <a:avLst/>
              <a:gdLst>
                <a:gd name="T0" fmla="*/ 8280401 w 5216"/>
                <a:gd name="T1" fmla="*/ 1133475 h 762"/>
                <a:gd name="T2" fmla="*/ 7912101 w 5216"/>
                <a:gd name="T3" fmla="*/ 1089025 h 762"/>
                <a:gd name="T4" fmla="*/ 7108826 w 5216"/>
                <a:gd name="T5" fmla="*/ 968375 h 762"/>
                <a:gd name="T6" fmla="*/ 6213476 w 5216"/>
                <a:gd name="T7" fmla="*/ 806450 h 762"/>
                <a:gd name="T8" fmla="*/ 5216526 w 5216"/>
                <a:gd name="T9" fmla="*/ 593725 h 762"/>
                <a:gd name="T10" fmla="*/ 4676776 w 5216"/>
                <a:gd name="T11" fmla="*/ 469900 h 762"/>
                <a:gd name="T12" fmla="*/ 4257676 w 5216"/>
                <a:gd name="T13" fmla="*/ 374650 h 762"/>
                <a:gd name="T14" fmla="*/ 3857625 w 5216"/>
                <a:gd name="T15" fmla="*/ 292100 h 762"/>
                <a:gd name="T16" fmla="*/ 3476625 w 5216"/>
                <a:gd name="T17" fmla="*/ 222250 h 762"/>
                <a:gd name="T18" fmla="*/ 3111500 w 5216"/>
                <a:gd name="T19" fmla="*/ 161925 h 762"/>
                <a:gd name="T20" fmla="*/ 2762250 w 5216"/>
                <a:gd name="T21" fmla="*/ 114300 h 762"/>
                <a:gd name="T22" fmla="*/ 2117725 w 5216"/>
                <a:gd name="T23" fmla="*/ 44450 h 762"/>
                <a:gd name="T24" fmla="*/ 1539875 w 5216"/>
                <a:gd name="T25" fmla="*/ 6350 h 762"/>
                <a:gd name="T26" fmla="*/ 1022350 w 5216"/>
                <a:gd name="T27" fmla="*/ 0 h 762"/>
                <a:gd name="T28" fmla="*/ 568325 w 5216"/>
                <a:gd name="T29" fmla="*/ 15875 h 762"/>
                <a:gd name="T30" fmla="*/ 174625 w 5216"/>
                <a:gd name="T31" fmla="*/ 50800 h 762"/>
                <a:gd name="T32" fmla="*/ 0 w 5216"/>
                <a:gd name="T33" fmla="*/ 76200 h 762"/>
                <a:gd name="T34" fmla="*/ 498475 w 5216"/>
                <a:gd name="T35" fmla="*/ 136525 h 762"/>
                <a:gd name="T36" fmla="*/ 1035050 w 5216"/>
                <a:gd name="T37" fmla="*/ 222250 h 762"/>
                <a:gd name="T38" fmla="*/ 1609725 w 5216"/>
                <a:gd name="T39" fmla="*/ 333375 h 762"/>
                <a:gd name="T40" fmla="*/ 2225675 w 5216"/>
                <a:gd name="T41" fmla="*/ 469900 h 762"/>
                <a:gd name="T42" fmla="*/ 2787650 w 5216"/>
                <a:gd name="T43" fmla="*/ 600075 h 762"/>
                <a:gd name="T44" fmla="*/ 3822700 w 5216"/>
                <a:gd name="T45" fmla="*/ 819150 h 762"/>
                <a:gd name="T46" fmla="*/ 4298951 w 5216"/>
                <a:gd name="T47" fmla="*/ 908050 h 762"/>
                <a:gd name="T48" fmla="*/ 4749801 w 5216"/>
                <a:gd name="T49" fmla="*/ 984250 h 762"/>
                <a:gd name="T50" fmla="*/ 5175251 w 5216"/>
                <a:gd name="T51" fmla="*/ 1050925 h 762"/>
                <a:gd name="T52" fmla="*/ 5575301 w 5216"/>
                <a:gd name="T53" fmla="*/ 1101725 h 762"/>
                <a:gd name="T54" fmla="*/ 5953126 w 5216"/>
                <a:gd name="T55" fmla="*/ 1146175 h 762"/>
                <a:gd name="T56" fmla="*/ 6308726 w 5216"/>
                <a:gd name="T57" fmla="*/ 1174750 h 762"/>
                <a:gd name="T58" fmla="*/ 6642101 w 5216"/>
                <a:gd name="T59" fmla="*/ 1196975 h 762"/>
                <a:gd name="T60" fmla="*/ 6959601 w 5216"/>
                <a:gd name="T61" fmla="*/ 1209675 h 762"/>
                <a:gd name="T62" fmla="*/ 7254876 w 5216"/>
                <a:gd name="T63" fmla="*/ 1209675 h 762"/>
                <a:gd name="T64" fmla="*/ 7534276 w 5216"/>
                <a:gd name="T65" fmla="*/ 1203325 h 762"/>
                <a:gd name="T66" fmla="*/ 7797801 w 5216"/>
                <a:gd name="T67" fmla="*/ 1187450 h 762"/>
                <a:gd name="T68" fmla="*/ 8045451 w 5216"/>
                <a:gd name="T69" fmla="*/ 1162050 h 762"/>
                <a:gd name="T70" fmla="*/ 8280401 w 5216"/>
                <a:gd name="T71" fmla="*/ 1133475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22"/>
            <p:cNvSpPr>
              <a:spLocks/>
            </p:cNvSpPr>
            <p:nvPr/>
          </p:nvSpPr>
          <p:spPr bwMode="hidden">
            <a:xfrm>
              <a:off x="3175" y="4335463"/>
              <a:ext cx="8166100" cy="1101725"/>
            </a:xfrm>
            <a:custGeom>
              <a:avLst/>
              <a:gdLst>
                <a:gd name="T0" fmla="*/ 0 w 5144"/>
                <a:gd name="T1" fmla="*/ 111125 h 694"/>
                <a:gd name="T2" fmla="*/ 0 w 5144"/>
                <a:gd name="T3" fmla="*/ 111125 h 694"/>
                <a:gd name="T4" fmla="*/ 28575 w 5144"/>
                <a:gd name="T5" fmla="*/ 104775 h 694"/>
                <a:gd name="T6" fmla="*/ 114300 w 5144"/>
                <a:gd name="T7" fmla="*/ 88900 h 694"/>
                <a:gd name="T8" fmla="*/ 260350 w 5144"/>
                <a:gd name="T9" fmla="*/ 66675 h 694"/>
                <a:gd name="T10" fmla="*/ 355600 w 5144"/>
                <a:gd name="T11" fmla="*/ 53975 h 694"/>
                <a:gd name="T12" fmla="*/ 466725 w 5144"/>
                <a:gd name="T13" fmla="*/ 41275 h 694"/>
                <a:gd name="T14" fmla="*/ 590550 w 5144"/>
                <a:gd name="T15" fmla="*/ 31750 h 694"/>
                <a:gd name="T16" fmla="*/ 733425 w 5144"/>
                <a:gd name="T17" fmla="*/ 22225 h 694"/>
                <a:gd name="T18" fmla="*/ 889000 w 5144"/>
                <a:gd name="T19" fmla="*/ 12700 h 694"/>
                <a:gd name="T20" fmla="*/ 1063625 w 5144"/>
                <a:gd name="T21" fmla="*/ 6350 h 694"/>
                <a:gd name="T22" fmla="*/ 1254125 w 5144"/>
                <a:gd name="T23" fmla="*/ 3175 h 694"/>
                <a:gd name="T24" fmla="*/ 1460500 w 5144"/>
                <a:gd name="T25" fmla="*/ 0 h 694"/>
                <a:gd name="T26" fmla="*/ 1682750 w 5144"/>
                <a:gd name="T27" fmla="*/ 3175 h 694"/>
                <a:gd name="T28" fmla="*/ 1920875 w 5144"/>
                <a:gd name="T29" fmla="*/ 9525 h 694"/>
                <a:gd name="T30" fmla="*/ 2178050 w 5144"/>
                <a:gd name="T31" fmla="*/ 22225 h 694"/>
                <a:gd name="T32" fmla="*/ 2451100 w 5144"/>
                <a:gd name="T33" fmla="*/ 38100 h 694"/>
                <a:gd name="T34" fmla="*/ 2740025 w 5144"/>
                <a:gd name="T35" fmla="*/ 63500 h 694"/>
                <a:gd name="T36" fmla="*/ 3048000 w 5144"/>
                <a:gd name="T37" fmla="*/ 92075 h 694"/>
                <a:gd name="T38" fmla="*/ 3375025 w 5144"/>
                <a:gd name="T39" fmla="*/ 127000 h 694"/>
                <a:gd name="T40" fmla="*/ 3717925 w 5144"/>
                <a:gd name="T41" fmla="*/ 168275 h 694"/>
                <a:gd name="T42" fmla="*/ 4079875 w 5144"/>
                <a:gd name="T43" fmla="*/ 219075 h 694"/>
                <a:gd name="T44" fmla="*/ 4457700 w 5144"/>
                <a:gd name="T45" fmla="*/ 276225 h 694"/>
                <a:gd name="T46" fmla="*/ 4854575 w 5144"/>
                <a:gd name="T47" fmla="*/ 342900 h 694"/>
                <a:gd name="T48" fmla="*/ 5270500 w 5144"/>
                <a:gd name="T49" fmla="*/ 422275 h 694"/>
                <a:gd name="T50" fmla="*/ 5705475 w 5144"/>
                <a:gd name="T51" fmla="*/ 508000 h 694"/>
                <a:gd name="T52" fmla="*/ 6159500 w 5144"/>
                <a:gd name="T53" fmla="*/ 603250 h 694"/>
                <a:gd name="T54" fmla="*/ 6632575 w 5144"/>
                <a:gd name="T55" fmla="*/ 711200 h 694"/>
                <a:gd name="T56" fmla="*/ 7124700 w 5144"/>
                <a:gd name="T57" fmla="*/ 828675 h 694"/>
                <a:gd name="T58" fmla="*/ 7635875 w 5144"/>
                <a:gd name="T59" fmla="*/ 958850 h 694"/>
                <a:gd name="T60" fmla="*/ 8166100 w 5144"/>
                <a:gd name="T61" fmla="*/ 1101725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Freeform 26"/>
            <p:cNvSpPr>
              <a:spLocks/>
            </p:cNvSpPr>
            <p:nvPr/>
          </p:nvSpPr>
          <p:spPr bwMode="hidden">
            <a:xfrm>
              <a:off x="4156075" y="4316413"/>
              <a:ext cx="4940300" cy="927100"/>
            </a:xfrm>
            <a:custGeom>
              <a:avLst/>
              <a:gdLst>
                <a:gd name="T0" fmla="*/ 0 w 3112"/>
                <a:gd name="T1" fmla="*/ 927100 h 584"/>
                <a:gd name="T2" fmla="*/ 0 w 3112"/>
                <a:gd name="T3" fmla="*/ 927100 h 584"/>
                <a:gd name="T4" fmla="*/ 142875 w 3112"/>
                <a:gd name="T5" fmla="*/ 889000 h 584"/>
                <a:gd name="T6" fmla="*/ 533400 w 3112"/>
                <a:gd name="T7" fmla="*/ 790575 h 584"/>
                <a:gd name="T8" fmla="*/ 803275 w 3112"/>
                <a:gd name="T9" fmla="*/ 723900 h 584"/>
                <a:gd name="T10" fmla="*/ 1114425 w 3112"/>
                <a:gd name="T11" fmla="*/ 650875 h 584"/>
                <a:gd name="T12" fmla="*/ 1460500 w 3112"/>
                <a:gd name="T13" fmla="*/ 571500 h 584"/>
                <a:gd name="T14" fmla="*/ 1831975 w 3112"/>
                <a:gd name="T15" fmla="*/ 485775 h 584"/>
                <a:gd name="T16" fmla="*/ 2225675 w 3112"/>
                <a:gd name="T17" fmla="*/ 403225 h 584"/>
                <a:gd name="T18" fmla="*/ 2628900 w 3112"/>
                <a:gd name="T19" fmla="*/ 320675 h 584"/>
                <a:gd name="T20" fmla="*/ 3041650 w 3112"/>
                <a:gd name="T21" fmla="*/ 244475 h 584"/>
                <a:gd name="T22" fmla="*/ 3451225 w 3112"/>
                <a:gd name="T23" fmla="*/ 171450 h 584"/>
                <a:gd name="T24" fmla="*/ 3654425 w 3112"/>
                <a:gd name="T25" fmla="*/ 139700 h 584"/>
                <a:gd name="T26" fmla="*/ 3851275 w 3112"/>
                <a:gd name="T27" fmla="*/ 107950 h 584"/>
                <a:gd name="T28" fmla="*/ 4048125 w 3112"/>
                <a:gd name="T29" fmla="*/ 82550 h 584"/>
                <a:gd name="T30" fmla="*/ 4238625 w 3112"/>
                <a:gd name="T31" fmla="*/ 57150 h 584"/>
                <a:gd name="T32" fmla="*/ 4425950 w 3112"/>
                <a:gd name="T33" fmla="*/ 38100 h 584"/>
                <a:gd name="T34" fmla="*/ 4603750 w 3112"/>
                <a:gd name="T35" fmla="*/ 22225 h 584"/>
                <a:gd name="T36" fmla="*/ 4775200 w 3112"/>
                <a:gd name="T37" fmla="*/ 9525 h 584"/>
                <a:gd name="T38" fmla="*/ 4940300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1" name="Freeform 20"/>
            <p:cNvSpPr>
              <a:spLocks/>
            </p:cNvSpPr>
            <p:nvPr/>
          </p:nvSpPr>
          <p:spPr bwMode="hidden">
            <a:xfrm>
              <a:off x="-3905250" y="4294188"/>
              <a:ext cx="13011150" cy="1892300"/>
            </a:xfrm>
            <a:custGeom>
              <a:avLst/>
              <a:gdLst>
                <a:gd name="T0" fmla="*/ 13004800 w 8196"/>
                <a:gd name="T1" fmla="*/ 812800 h 1192"/>
                <a:gd name="T2" fmla="*/ 12763500 w 8196"/>
                <a:gd name="T3" fmla="*/ 904875 h 1192"/>
                <a:gd name="T4" fmla="*/ 12506325 w 8196"/>
                <a:gd name="T5" fmla="*/ 984250 h 1192"/>
                <a:gd name="T6" fmla="*/ 12233275 w 8196"/>
                <a:gd name="T7" fmla="*/ 1057275 h 1192"/>
                <a:gd name="T8" fmla="*/ 11941175 w 8196"/>
                <a:gd name="T9" fmla="*/ 1114425 h 1192"/>
                <a:gd name="T10" fmla="*/ 11623675 w 8196"/>
                <a:gd name="T11" fmla="*/ 1158875 h 1192"/>
                <a:gd name="T12" fmla="*/ 11280775 w 8196"/>
                <a:gd name="T13" fmla="*/ 1190625 h 1192"/>
                <a:gd name="T14" fmla="*/ 10909300 w 8196"/>
                <a:gd name="T15" fmla="*/ 1209675 h 1192"/>
                <a:gd name="T16" fmla="*/ 10506075 w 8196"/>
                <a:gd name="T17" fmla="*/ 1206500 h 1192"/>
                <a:gd name="T18" fmla="*/ 10067925 w 8196"/>
                <a:gd name="T19" fmla="*/ 1190625 h 1192"/>
                <a:gd name="T20" fmla="*/ 9591675 w 8196"/>
                <a:gd name="T21" fmla="*/ 1152525 h 1192"/>
                <a:gd name="T22" fmla="*/ 9074150 w 8196"/>
                <a:gd name="T23" fmla="*/ 1095375 h 1192"/>
                <a:gd name="T24" fmla="*/ 8515350 w 8196"/>
                <a:gd name="T25" fmla="*/ 1019175 h 1192"/>
                <a:gd name="T26" fmla="*/ 7908925 w 8196"/>
                <a:gd name="T27" fmla="*/ 917575 h 1192"/>
                <a:gd name="T28" fmla="*/ 7251700 w 8196"/>
                <a:gd name="T29" fmla="*/ 793750 h 1192"/>
                <a:gd name="T30" fmla="*/ 6543675 w 8196"/>
                <a:gd name="T31" fmla="*/ 644525 h 1192"/>
                <a:gd name="T32" fmla="*/ 5778500 w 8196"/>
                <a:gd name="T33" fmla="*/ 469900 h 1192"/>
                <a:gd name="T34" fmla="*/ 5391150 w 8196"/>
                <a:gd name="T35" fmla="*/ 381000 h 1192"/>
                <a:gd name="T36" fmla="*/ 4657725 w 8196"/>
                <a:gd name="T37" fmla="*/ 234950 h 1192"/>
                <a:gd name="T38" fmla="*/ 3987800 w 8196"/>
                <a:gd name="T39" fmla="*/ 130175 h 1192"/>
                <a:gd name="T40" fmla="*/ 3375025 w 8196"/>
                <a:gd name="T41" fmla="*/ 57150 h 1192"/>
                <a:gd name="T42" fmla="*/ 2819400 w 8196"/>
                <a:gd name="T43" fmla="*/ 15875 h 1192"/>
                <a:gd name="T44" fmla="*/ 2320925 w 8196"/>
                <a:gd name="T45" fmla="*/ 0 h 1192"/>
                <a:gd name="T46" fmla="*/ 1876425 w 8196"/>
                <a:gd name="T47" fmla="*/ 6350 h 1192"/>
                <a:gd name="T48" fmla="*/ 1482725 w 8196"/>
                <a:gd name="T49" fmla="*/ 31750 h 1192"/>
                <a:gd name="T50" fmla="*/ 1136650 w 8196"/>
                <a:gd name="T51" fmla="*/ 69850 h 1192"/>
                <a:gd name="T52" fmla="*/ 841375 w 8196"/>
                <a:gd name="T53" fmla="*/ 117475 h 1192"/>
                <a:gd name="T54" fmla="*/ 593725 w 8196"/>
                <a:gd name="T55" fmla="*/ 171450 h 1192"/>
                <a:gd name="T56" fmla="*/ 393700 w 8196"/>
                <a:gd name="T57" fmla="*/ 228600 h 1192"/>
                <a:gd name="T58" fmla="*/ 234950 w 8196"/>
                <a:gd name="T59" fmla="*/ 279400 h 1192"/>
                <a:gd name="T60" fmla="*/ 76200 w 8196"/>
                <a:gd name="T61" fmla="*/ 342900 h 1192"/>
                <a:gd name="T62" fmla="*/ 0 w 8196"/>
                <a:gd name="T63" fmla="*/ 381000 h 1192"/>
                <a:gd name="T64" fmla="*/ 13004800 w 8196"/>
                <a:gd name="T65" fmla="*/ 1892300 h 1192"/>
                <a:gd name="T66" fmla="*/ 13011150 w 8196"/>
                <a:gd name="T67" fmla="*/ 1882775 h 1192"/>
                <a:gd name="T68" fmla="*/ 13011150 w 8196"/>
                <a:gd name="T69" fmla="*/ 809625 h 1192"/>
                <a:gd name="T70" fmla="*/ 13004800 w 8196"/>
                <a:gd name="T71" fmla="*/ 8128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12" name="Date Placeholder 4"/>
          <p:cNvSpPr>
            <a:spLocks noGrp="1"/>
          </p:cNvSpPr>
          <p:nvPr>
            <p:ph type="dt" sz="half" idx="10"/>
          </p:nvPr>
        </p:nvSpPr>
        <p:spPr/>
        <p:txBody>
          <a:bodyPr/>
          <a:lstStyle>
            <a:lvl1pPr algn="r">
              <a:defRPr smtClean="0"/>
            </a:lvl1pPr>
          </a:lstStyle>
          <a:p>
            <a:pPr>
              <a:defRPr/>
            </a:pPr>
            <a:fld id="{A9B4B2B1-6449-4EC2-899E-39988B440415}" type="datetimeFigureOut">
              <a:rPr lang="en-US" altLang="en-US"/>
              <a:pPr>
                <a:defRPr/>
              </a:pPr>
              <a:t>5/21/2014</a:t>
            </a:fld>
            <a:endParaRPr lang="en-US" altLang="en-US"/>
          </a:p>
        </p:txBody>
      </p:sp>
      <p:sp>
        <p:nvSpPr>
          <p:cNvPr id="13" name="Footer Placeholder 5"/>
          <p:cNvSpPr>
            <a:spLocks noGrp="1"/>
          </p:cNvSpPr>
          <p:nvPr>
            <p:ph type="ftr" sz="quarter" idx="11"/>
          </p:nvPr>
        </p:nvSpPr>
        <p:spPr/>
        <p:txBody>
          <a:bodyPr/>
          <a:lstStyle>
            <a:lvl1pPr algn="l">
              <a:defRPr smtClean="0">
                <a:solidFill>
                  <a:schemeClr val="tx2"/>
                </a:solidFill>
              </a:defRPr>
            </a:lvl1pPr>
          </a:lstStyle>
          <a:p>
            <a:pPr>
              <a:defRPr/>
            </a:pPr>
            <a:endParaRPr lang="en-US" altLang="en-US"/>
          </a:p>
        </p:txBody>
      </p:sp>
      <p:sp>
        <p:nvSpPr>
          <p:cNvPr id="14" name="Slide Number Placeholder 6"/>
          <p:cNvSpPr>
            <a:spLocks noGrp="1"/>
          </p:cNvSpPr>
          <p:nvPr>
            <p:ph type="sldNum" sz="quarter" idx="12"/>
          </p:nvPr>
        </p:nvSpPr>
        <p:spPr/>
        <p:txBody>
          <a:bodyPr/>
          <a:lstStyle>
            <a:lvl1pPr>
              <a:defRPr smtClean="0"/>
            </a:lvl1pPr>
          </a:lstStyle>
          <a:p>
            <a:pPr>
              <a:defRPr/>
            </a:pPr>
            <a:fld id="{3FADE030-4506-4122-8D58-44471CFCB59C}" type="slidenum">
              <a:rPr lang="en-US" altLang="en-US"/>
              <a:pPr>
                <a:defRPr/>
              </a:pPr>
              <a:t>‹#›</a:t>
            </a:fld>
            <a:endParaRPr lang="en-US" altLang="en-US"/>
          </a:p>
        </p:txBody>
      </p:sp>
    </p:spTree>
    <p:extLst>
      <p:ext uri="{BB962C8B-B14F-4D97-AF65-F5344CB8AC3E}">
        <p14:creationId xmlns:p14="http://schemas.microsoft.com/office/powerpoint/2010/main" val="444093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6325"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a:sym typeface="Arial"/>
            </a:endParaRPr>
          </a:p>
        </p:txBody>
      </p:sp>
      <p:grpSp>
        <p:nvGrpSpPr>
          <p:cNvPr id="1027" name="Group 15"/>
          <p:cNvGrpSpPr>
            <a:grpSpLocks noChangeAspect="1"/>
          </p:cNvGrpSpPr>
          <p:nvPr/>
        </p:nvGrpSpPr>
        <p:grpSpPr bwMode="auto">
          <a:xfrm>
            <a:off x="211138" y="1679575"/>
            <a:ext cx="8723312" cy="1330325"/>
            <a:chOff x="-3905251" y="4294188"/>
            <a:chExt cx="13027839" cy="1892300"/>
          </a:xfrm>
        </p:grpSpPr>
        <p:sp>
          <p:nvSpPr>
            <p:cNvPr id="1033" name="Freeform 14"/>
            <p:cNvSpPr>
              <a:spLocks/>
            </p:cNvSpPr>
            <p:nvPr/>
          </p:nvSpPr>
          <p:spPr bwMode="hidden">
            <a:xfrm>
              <a:off x="4810125" y="4500563"/>
              <a:ext cx="4295775" cy="1016000"/>
            </a:xfrm>
            <a:custGeom>
              <a:avLst/>
              <a:gdLst>
                <a:gd name="T0" fmla="*/ 4286250 w 2706"/>
                <a:gd name="T1" fmla="*/ 0 h 640"/>
                <a:gd name="T2" fmla="*/ 4286250 w 2706"/>
                <a:gd name="T3" fmla="*/ 0 h 640"/>
                <a:gd name="T4" fmla="*/ 4105275 w 2706"/>
                <a:gd name="T5" fmla="*/ 28575 h 640"/>
                <a:gd name="T6" fmla="*/ 3921125 w 2706"/>
                <a:gd name="T7" fmla="*/ 60325 h 640"/>
                <a:gd name="T8" fmla="*/ 3733800 w 2706"/>
                <a:gd name="T9" fmla="*/ 95250 h 640"/>
                <a:gd name="T10" fmla="*/ 3540125 w 2706"/>
                <a:gd name="T11" fmla="*/ 130175 h 640"/>
                <a:gd name="T12" fmla="*/ 3343275 w 2706"/>
                <a:gd name="T13" fmla="*/ 171450 h 640"/>
                <a:gd name="T14" fmla="*/ 3140075 w 2706"/>
                <a:gd name="T15" fmla="*/ 212725 h 640"/>
                <a:gd name="T16" fmla="*/ 2933700 w 2706"/>
                <a:gd name="T17" fmla="*/ 260350 h 640"/>
                <a:gd name="T18" fmla="*/ 2720975 w 2706"/>
                <a:gd name="T19" fmla="*/ 307975 h 640"/>
                <a:gd name="T20" fmla="*/ 2720975 w 2706"/>
                <a:gd name="T21" fmla="*/ 307975 h 640"/>
                <a:gd name="T22" fmla="*/ 2336800 w 2706"/>
                <a:gd name="T23" fmla="*/ 400050 h 640"/>
                <a:gd name="T24" fmla="*/ 1962150 w 2706"/>
                <a:gd name="T25" fmla="*/ 482600 h 640"/>
                <a:gd name="T26" fmla="*/ 1603375 w 2706"/>
                <a:gd name="T27" fmla="*/ 558800 h 640"/>
                <a:gd name="T28" fmla="*/ 1257300 w 2706"/>
                <a:gd name="T29" fmla="*/ 631825 h 640"/>
                <a:gd name="T30" fmla="*/ 927100 w 2706"/>
                <a:gd name="T31" fmla="*/ 695325 h 640"/>
                <a:gd name="T32" fmla="*/ 606425 w 2706"/>
                <a:gd name="T33" fmla="*/ 752475 h 640"/>
                <a:gd name="T34" fmla="*/ 298450 w 2706"/>
                <a:gd name="T35" fmla="*/ 806450 h 640"/>
                <a:gd name="T36" fmla="*/ 0 w 2706"/>
                <a:gd name="T37" fmla="*/ 854075 h 640"/>
                <a:gd name="T38" fmla="*/ 0 w 2706"/>
                <a:gd name="T39" fmla="*/ 854075 h 640"/>
                <a:gd name="T40" fmla="*/ 206375 w 2706"/>
                <a:gd name="T41" fmla="*/ 882650 h 640"/>
                <a:gd name="T42" fmla="*/ 403225 w 2706"/>
                <a:gd name="T43" fmla="*/ 908050 h 640"/>
                <a:gd name="T44" fmla="*/ 593725 w 2706"/>
                <a:gd name="T45" fmla="*/ 930275 h 640"/>
                <a:gd name="T46" fmla="*/ 781050 w 2706"/>
                <a:gd name="T47" fmla="*/ 949325 h 640"/>
                <a:gd name="T48" fmla="*/ 962025 w 2706"/>
                <a:gd name="T49" fmla="*/ 968375 h 640"/>
                <a:gd name="T50" fmla="*/ 1136650 w 2706"/>
                <a:gd name="T51" fmla="*/ 981075 h 640"/>
                <a:gd name="T52" fmla="*/ 1304925 w 2706"/>
                <a:gd name="T53" fmla="*/ 993775 h 640"/>
                <a:gd name="T54" fmla="*/ 1470025 w 2706"/>
                <a:gd name="T55" fmla="*/ 1003300 h 640"/>
                <a:gd name="T56" fmla="*/ 1631950 w 2706"/>
                <a:gd name="T57" fmla="*/ 1009650 h 640"/>
                <a:gd name="T58" fmla="*/ 1787525 w 2706"/>
                <a:gd name="T59" fmla="*/ 1012825 h 640"/>
                <a:gd name="T60" fmla="*/ 1936750 w 2706"/>
                <a:gd name="T61" fmla="*/ 1016000 h 640"/>
                <a:gd name="T62" fmla="*/ 2082800 w 2706"/>
                <a:gd name="T63" fmla="*/ 1016000 h 640"/>
                <a:gd name="T64" fmla="*/ 2225675 w 2706"/>
                <a:gd name="T65" fmla="*/ 1012825 h 640"/>
                <a:gd name="T66" fmla="*/ 2365375 w 2706"/>
                <a:gd name="T67" fmla="*/ 1009650 h 640"/>
                <a:gd name="T68" fmla="*/ 2498725 w 2706"/>
                <a:gd name="T69" fmla="*/ 1003300 h 640"/>
                <a:gd name="T70" fmla="*/ 2628900 w 2706"/>
                <a:gd name="T71" fmla="*/ 993775 h 640"/>
                <a:gd name="T72" fmla="*/ 2752725 w 2706"/>
                <a:gd name="T73" fmla="*/ 984250 h 640"/>
                <a:gd name="T74" fmla="*/ 2876550 w 2706"/>
                <a:gd name="T75" fmla="*/ 971550 h 640"/>
                <a:gd name="T76" fmla="*/ 2994025 w 2706"/>
                <a:gd name="T77" fmla="*/ 955675 h 640"/>
                <a:gd name="T78" fmla="*/ 3111500 w 2706"/>
                <a:gd name="T79" fmla="*/ 939800 h 640"/>
                <a:gd name="T80" fmla="*/ 3222625 w 2706"/>
                <a:gd name="T81" fmla="*/ 920750 h 640"/>
                <a:gd name="T82" fmla="*/ 3333750 w 2706"/>
                <a:gd name="T83" fmla="*/ 901700 h 640"/>
                <a:gd name="T84" fmla="*/ 3438525 w 2706"/>
                <a:gd name="T85" fmla="*/ 879475 h 640"/>
                <a:gd name="T86" fmla="*/ 3543300 w 2706"/>
                <a:gd name="T87" fmla="*/ 857250 h 640"/>
                <a:gd name="T88" fmla="*/ 3644900 w 2706"/>
                <a:gd name="T89" fmla="*/ 831850 h 640"/>
                <a:gd name="T90" fmla="*/ 3743325 w 2706"/>
                <a:gd name="T91" fmla="*/ 806450 h 640"/>
                <a:gd name="T92" fmla="*/ 3838575 w 2706"/>
                <a:gd name="T93" fmla="*/ 777875 h 640"/>
                <a:gd name="T94" fmla="*/ 3933825 w 2706"/>
                <a:gd name="T95" fmla="*/ 749300 h 640"/>
                <a:gd name="T96" fmla="*/ 4114800 w 2706"/>
                <a:gd name="T97" fmla="*/ 685800 h 640"/>
                <a:gd name="T98" fmla="*/ 4289425 w 2706"/>
                <a:gd name="T99" fmla="*/ 619125 h 640"/>
                <a:gd name="T100" fmla="*/ 4289425 w 2706"/>
                <a:gd name="T101" fmla="*/ 619125 h 640"/>
                <a:gd name="T102" fmla="*/ 4295775 w 2706"/>
                <a:gd name="T103" fmla="*/ 615950 h 640"/>
                <a:gd name="T104" fmla="*/ 4295775 w 2706"/>
                <a:gd name="T105" fmla="*/ 615950 h 640"/>
                <a:gd name="T106" fmla="*/ 4295775 w 2706"/>
                <a:gd name="T107" fmla="*/ 0 h 640"/>
                <a:gd name="T108" fmla="*/ 4295775 w 2706"/>
                <a:gd name="T109" fmla="*/ 0 h 640"/>
                <a:gd name="T110" fmla="*/ 4286250 w 2706"/>
                <a:gd name="T111" fmla="*/ 0 h 640"/>
                <a:gd name="T112" fmla="*/ 428625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4" name="Freeform 18"/>
            <p:cNvSpPr>
              <a:spLocks/>
            </p:cNvSpPr>
            <p:nvPr/>
          </p:nvSpPr>
          <p:spPr bwMode="hidden">
            <a:xfrm>
              <a:off x="-309563" y="4318000"/>
              <a:ext cx="8280401" cy="1209675"/>
            </a:xfrm>
            <a:custGeom>
              <a:avLst/>
              <a:gdLst>
                <a:gd name="T0" fmla="*/ 8280401 w 5216"/>
                <a:gd name="T1" fmla="*/ 1133475 h 762"/>
                <a:gd name="T2" fmla="*/ 7912101 w 5216"/>
                <a:gd name="T3" fmla="*/ 1089025 h 762"/>
                <a:gd name="T4" fmla="*/ 7108826 w 5216"/>
                <a:gd name="T5" fmla="*/ 968375 h 762"/>
                <a:gd name="T6" fmla="*/ 6213476 w 5216"/>
                <a:gd name="T7" fmla="*/ 806450 h 762"/>
                <a:gd name="T8" fmla="*/ 5216526 w 5216"/>
                <a:gd name="T9" fmla="*/ 593725 h 762"/>
                <a:gd name="T10" fmla="*/ 4676776 w 5216"/>
                <a:gd name="T11" fmla="*/ 469900 h 762"/>
                <a:gd name="T12" fmla="*/ 4257676 w 5216"/>
                <a:gd name="T13" fmla="*/ 374650 h 762"/>
                <a:gd name="T14" fmla="*/ 3857625 w 5216"/>
                <a:gd name="T15" fmla="*/ 292100 h 762"/>
                <a:gd name="T16" fmla="*/ 3476625 w 5216"/>
                <a:gd name="T17" fmla="*/ 222250 h 762"/>
                <a:gd name="T18" fmla="*/ 3111500 w 5216"/>
                <a:gd name="T19" fmla="*/ 161925 h 762"/>
                <a:gd name="T20" fmla="*/ 2762250 w 5216"/>
                <a:gd name="T21" fmla="*/ 114300 h 762"/>
                <a:gd name="T22" fmla="*/ 2117725 w 5216"/>
                <a:gd name="T23" fmla="*/ 44450 h 762"/>
                <a:gd name="T24" fmla="*/ 1539875 w 5216"/>
                <a:gd name="T25" fmla="*/ 6350 h 762"/>
                <a:gd name="T26" fmla="*/ 1022350 w 5216"/>
                <a:gd name="T27" fmla="*/ 0 h 762"/>
                <a:gd name="T28" fmla="*/ 568325 w 5216"/>
                <a:gd name="T29" fmla="*/ 15875 h 762"/>
                <a:gd name="T30" fmla="*/ 174625 w 5216"/>
                <a:gd name="T31" fmla="*/ 50800 h 762"/>
                <a:gd name="T32" fmla="*/ 0 w 5216"/>
                <a:gd name="T33" fmla="*/ 76200 h 762"/>
                <a:gd name="T34" fmla="*/ 498475 w 5216"/>
                <a:gd name="T35" fmla="*/ 136525 h 762"/>
                <a:gd name="T36" fmla="*/ 1035050 w 5216"/>
                <a:gd name="T37" fmla="*/ 222250 h 762"/>
                <a:gd name="T38" fmla="*/ 1609725 w 5216"/>
                <a:gd name="T39" fmla="*/ 333375 h 762"/>
                <a:gd name="T40" fmla="*/ 2225675 w 5216"/>
                <a:gd name="T41" fmla="*/ 469900 h 762"/>
                <a:gd name="T42" fmla="*/ 2787650 w 5216"/>
                <a:gd name="T43" fmla="*/ 600075 h 762"/>
                <a:gd name="T44" fmla="*/ 3822700 w 5216"/>
                <a:gd name="T45" fmla="*/ 819150 h 762"/>
                <a:gd name="T46" fmla="*/ 4298951 w 5216"/>
                <a:gd name="T47" fmla="*/ 908050 h 762"/>
                <a:gd name="T48" fmla="*/ 4749801 w 5216"/>
                <a:gd name="T49" fmla="*/ 984250 h 762"/>
                <a:gd name="T50" fmla="*/ 5175251 w 5216"/>
                <a:gd name="T51" fmla="*/ 1050925 h 762"/>
                <a:gd name="T52" fmla="*/ 5575301 w 5216"/>
                <a:gd name="T53" fmla="*/ 1101725 h 762"/>
                <a:gd name="T54" fmla="*/ 5953126 w 5216"/>
                <a:gd name="T55" fmla="*/ 1146175 h 762"/>
                <a:gd name="T56" fmla="*/ 6308726 w 5216"/>
                <a:gd name="T57" fmla="*/ 1174750 h 762"/>
                <a:gd name="T58" fmla="*/ 6642101 w 5216"/>
                <a:gd name="T59" fmla="*/ 1196975 h 762"/>
                <a:gd name="T60" fmla="*/ 6959601 w 5216"/>
                <a:gd name="T61" fmla="*/ 1209675 h 762"/>
                <a:gd name="T62" fmla="*/ 7254876 w 5216"/>
                <a:gd name="T63" fmla="*/ 1209675 h 762"/>
                <a:gd name="T64" fmla="*/ 7534276 w 5216"/>
                <a:gd name="T65" fmla="*/ 1203325 h 762"/>
                <a:gd name="T66" fmla="*/ 7797801 w 5216"/>
                <a:gd name="T67" fmla="*/ 1187450 h 762"/>
                <a:gd name="T68" fmla="*/ 8045451 w 5216"/>
                <a:gd name="T69" fmla="*/ 1162050 h 762"/>
                <a:gd name="T70" fmla="*/ 8280401 w 5216"/>
                <a:gd name="T71" fmla="*/ 1133475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5" name="Freeform 22"/>
            <p:cNvSpPr>
              <a:spLocks/>
            </p:cNvSpPr>
            <p:nvPr/>
          </p:nvSpPr>
          <p:spPr bwMode="hidden">
            <a:xfrm>
              <a:off x="3175" y="4335463"/>
              <a:ext cx="8166100" cy="1101725"/>
            </a:xfrm>
            <a:custGeom>
              <a:avLst/>
              <a:gdLst>
                <a:gd name="T0" fmla="*/ 0 w 5144"/>
                <a:gd name="T1" fmla="*/ 111125 h 694"/>
                <a:gd name="T2" fmla="*/ 0 w 5144"/>
                <a:gd name="T3" fmla="*/ 111125 h 694"/>
                <a:gd name="T4" fmla="*/ 28575 w 5144"/>
                <a:gd name="T5" fmla="*/ 104775 h 694"/>
                <a:gd name="T6" fmla="*/ 114300 w 5144"/>
                <a:gd name="T7" fmla="*/ 88900 h 694"/>
                <a:gd name="T8" fmla="*/ 260350 w 5144"/>
                <a:gd name="T9" fmla="*/ 66675 h 694"/>
                <a:gd name="T10" fmla="*/ 355600 w 5144"/>
                <a:gd name="T11" fmla="*/ 53975 h 694"/>
                <a:gd name="T12" fmla="*/ 466725 w 5144"/>
                <a:gd name="T13" fmla="*/ 41275 h 694"/>
                <a:gd name="T14" fmla="*/ 590550 w 5144"/>
                <a:gd name="T15" fmla="*/ 31750 h 694"/>
                <a:gd name="T16" fmla="*/ 733425 w 5144"/>
                <a:gd name="T17" fmla="*/ 22225 h 694"/>
                <a:gd name="T18" fmla="*/ 889000 w 5144"/>
                <a:gd name="T19" fmla="*/ 12700 h 694"/>
                <a:gd name="T20" fmla="*/ 1063625 w 5144"/>
                <a:gd name="T21" fmla="*/ 6350 h 694"/>
                <a:gd name="T22" fmla="*/ 1254125 w 5144"/>
                <a:gd name="T23" fmla="*/ 3175 h 694"/>
                <a:gd name="T24" fmla="*/ 1460500 w 5144"/>
                <a:gd name="T25" fmla="*/ 0 h 694"/>
                <a:gd name="T26" fmla="*/ 1682750 w 5144"/>
                <a:gd name="T27" fmla="*/ 3175 h 694"/>
                <a:gd name="T28" fmla="*/ 1920875 w 5144"/>
                <a:gd name="T29" fmla="*/ 9525 h 694"/>
                <a:gd name="T30" fmla="*/ 2178050 w 5144"/>
                <a:gd name="T31" fmla="*/ 22225 h 694"/>
                <a:gd name="T32" fmla="*/ 2451100 w 5144"/>
                <a:gd name="T33" fmla="*/ 38100 h 694"/>
                <a:gd name="T34" fmla="*/ 2740025 w 5144"/>
                <a:gd name="T35" fmla="*/ 63500 h 694"/>
                <a:gd name="T36" fmla="*/ 3048000 w 5144"/>
                <a:gd name="T37" fmla="*/ 92075 h 694"/>
                <a:gd name="T38" fmla="*/ 3375025 w 5144"/>
                <a:gd name="T39" fmla="*/ 127000 h 694"/>
                <a:gd name="T40" fmla="*/ 3717925 w 5144"/>
                <a:gd name="T41" fmla="*/ 168275 h 694"/>
                <a:gd name="T42" fmla="*/ 4079875 w 5144"/>
                <a:gd name="T43" fmla="*/ 219075 h 694"/>
                <a:gd name="T44" fmla="*/ 4457700 w 5144"/>
                <a:gd name="T45" fmla="*/ 276225 h 694"/>
                <a:gd name="T46" fmla="*/ 4854575 w 5144"/>
                <a:gd name="T47" fmla="*/ 342900 h 694"/>
                <a:gd name="T48" fmla="*/ 5270500 w 5144"/>
                <a:gd name="T49" fmla="*/ 422275 h 694"/>
                <a:gd name="T50" fmla="*/ 5705475 w 5144"/>
                <a:gd name="T51" fmla="*/ 508000 h 694"/>
                <a:gd name="T52" fmla="*/ 6159500 w 5144"/>
                <a:gd name="T53" fmla="*/ 603250 h 694"/>
                <a:gd name="T54" fmla="*/ 6632575 w 5144"/>
                <a:gd name="T55" fmla="*/ 711200 h 694"/>
                <a:gd name="T56" fmla="*/ 7124700 w 5144"/>
                <a:gd name="T57" fmla="*/ 828675 h 694"/>
                <a:gd name="T58" fmla="*/ 7635875 w 5144"/>
                <a:gd name="T59" fmla="*/ 958850 h 694"/>
                <a:gd name="T60" fmla="*/ 8166100 w 5144"/>
                <a:gd name="T61" fmla="*/ 1101725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6" name="Freeform 26"/>
            <p:cNvSpPr>
              <a:spLocks/>
            </p:cNvSpPr>
            <p:nvPr/>
          </p:nvSpPr>
          <p:spPr bwMode="hidden">
            <a:xfrm>
              <a:off x="4156075" y="4316413"/>
              <a:ext cx="4940300" cy="927100"/>
            </a:xfrm>
            <a:custGeom>
              <a:avLst/>
              <a:gdLst>
                <a:gd name="T0" fmla="*/ 0 w 3112"/>
                <a:gd name="T1" fmla="*/ 927100 h 584"/>
                <a:gd name="T2" fmla="*/ 0 w 3112"/>
                <a:gd name="T3" fmla="*/ 927100 h 584"/>
                <a:gd name="T4" fmla="*/ 142875 w 3112"/>
                <a:gd name="T5" fmla="*/ 889000 h 584"/>
                <a:gd name="T6" fmla="*/ 533400 w 3112"/>
                <a:gd name="T7" fmla="*/ 790575 h 584"/>
                <a:gd name="T8" fmla="*/ 803275 w 3112"/>
                <a:gd name="T9" fmla="*/ 723900 h 584"/>
                <a:gd name="T10" fmla="*/ 1114425 w 3112"/>
                <a:gd name="T11" fmla="*/ 650875 h 584"/>
                <a:gd name="T12" fmla="*/ 1460500 w 3112"/>
                <a:gd name="T13" fmla="*/ 571500 h 584"/>
                <a:gd name="T14" fmla="*/ 1831975 w 3112"/>
                <a:gd name="T15" fmla="*/ 485775 h 584"/>
                <a:gd name="T16" fmla="*/ 2225675 w 3112"/>
                <a:gd name="T17" fmla="*/ 403225 h 584"/>
                <a:gd name="T18" fmla="*/ 2628900 w 3112"/>
                <a:gd name="T19" fmla="*/ 320675 h 584"/>
                <a:gd name="T20" fmla="*/ 3041650 w 3112"/>
                <a:gd name="T21" fmla="*/ 244475 h 584"/>
                <a:gd name="T22" fmla="*/ 3451225 w 3112"/>
                <a:gd name="T23" fmla="*/ 171450 h 584"/>
                <a:gd name="T24" fmla="*/ 3654425 w 3112"/>
                <a:gd name="T25" fmla="*/ 139700 h 584"/>
                <a:gd name="T26" fmla="*/ 3851275 w 3112"/>
                <a:gd name="T27" fmla="*/ 107950 h 584"/>
                <a:gd name="T28" fmla="*/ 4048125 w 3112"/>
                <a:gd name="T29" fmla="*/ 82550 h 584"/>
                <a:gd name="T30" fmla="*/ 4238625 w 3112"/>
                <a:gd name="T31" fmla="*/ 57150 h 584"/>
                <a:gd name="T32" fmla="*/ 4425950 w 3112"/>
                <a:gd name="T33" fmla="*/ 38100 h 584"/>
                <a:gd name="T34" fmla="*/ 4603750 w 3112"/>
                <a:gd name="T35" fmla="*/ 22225 h 584"/>
                <a:gd name="T36" fmla="*/ 4775200 w 3112"/>
                <a:gd name="T37" fmla="*/ 9525 h 584"/>
                <a:gd name="T38" fmla="*/ 4940300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037" name="Freeform 10"/>
            <p:cNvSpPr>
              <a:spLocks/>
            </p:cNvSpPr>
            <p:nvPr/>
          </p:nvSpPr>
          <p:spPr bwMode="hidden">
            <a:xfrm>
              <a:off x="-3905251" y="4294188"/>
              <a:ext cx="13027839" cy="1892300"/>
            </a:xfrm>
            <a:custGeom>
              <a:avLst/>
              <a:gdLst>
                <a:gd name="T0" fmla="*/ 13021481 w 8196"/>
                <a:gd name="T1" fmla="*/ 812800 h 1192"/>
                <a:gd name="T2" fmla="*/ 12779871 w 8196"/>
                <a:gd name="T3" fmla="*/ 904875 h 1192"/>
                <a:gd name="T4" fmla="*/ 12522366 w 8196"/>
                <a:gd name="T5" fmla="*/ 984250 h 1192"/>
                <a:gd name="T6" fmla="*/ 12248966 w 8196"/>
                <a:gd name="T7" fmla="*/ 1057275 h 1192"/>
                <a:gd name="T8" fmla="*/ 11956492 w 8196"/>
                <a:gd name="T9" fmla="*/ 1114425 h 1192"/>
                <a:gd name="T10" fmla="*/ 11638584 w 8196"/>
                <a:gd name="T11" fmla="*/ 1158875 h 1192"/>
                <a:gd name="T12" fmla="*/ 11295245 w 8196"/>
                <a:gd name="T13" fmla="*/ 1190625 h 1192"/>
                <a:gd name="T14" fmla="*/ 10923293 w 8196"/>
                <a:gd name="T15" fmla="*/ 1209675 h 1192"/>
                <a:gd name="T16" fmla="*/ 10519551 w 8196"/>
                <a:gd name="T17" fmla="*/ 1206500 h 1192"/>
                <a:gd name="T18" fmla="*/ 10080839 w 8196"/>
                <a:gd name="T19" fmla="*/ 1190625 h 1192"/>
                <a:gd name="T20" fmla="*/ 9603978 w 8196"/>
                <a:gd name="T21" fmla="*/ 1152525 h 1192"/>
                <a:gd name="T22" fmla="*/ 9085789 w 8196"/>
                <a:gd name="T23" fmla="*/ 1095375 h 1192"/>
                <a:gd name="T24" fmla="*/ 8526272 w 8196"/>
                <a:gd name="T25" fmla="*/ 1019175 h 1192"/>
                <a:gd name="T26" fmla="*/ 7919070 w 8196"/>
                <a:gd name="T27" fmla="*/ 917575 h 1192"/>
                <a:gd name="T28" fmla="*/ 7261002 w 8196"/>
                <a:gd name="T29" fmla="*/ 793750 h 1192"/>
                <a:gd name="T30" fmla="*/ 6552068 w 8196"/>
                <a:gd name="T31" fmla="*/ 644525 h 1192"/>
                <a:gd name="T32" fmla="*/ 5785912 w 8196"/>
                <a:gd name="T33" fmla="*/ 469900 h 1192"/>
                <a:gd name="T34" fmla="*/ 5398065 w 8196"/>
                <a:gd name="T35" fmla="*/ 381000 h 1192"/>
                <a:gd name="T36" fmla="*/ 4663699 w 8196"/>
                <a:gd name="T37" fmla="*/ 234950 h 1192"/>
                <a:gd name="T38" fmla="*/ 3992915 w 8196"/>
                <a:gd name="T39" fmla="*/ 130175 h 1192"/>
                <a:gd name="T40" fmla="*/ 3379354 w 8196"/>
                <a:gd name="T41" fmla="*/ 57150 h 1192"/>
                <a:gd name="T42" fmla="*/ 2823016 w 8196"/>
                <a:gd name="T43" fmla="*/ 15875 h 1192"/>
                <a:gd name="T44" fmla="*/ 2323902 w 8196"/>
                <a:gd name="T45" fmla="*/ 0 h 1192"/>
                <a:gd name="T46" fmla="*/ 1878832 w 8196"/>
                <a:gd name="T47" fmla="*/ 6350 h 1192"/>
                <a:gd name="T48" fmla="*/ 1484627 w 8196"/>
                <a:gd name="T49" fmla="*/ 31750 h 1192"/>
                <a:gd name="T50" fmla="*/ 1138108 w 8196"/>
                <a:gd name="T51" fmla="*/ 69850 h 1192"/>
                <a:gd name="T52" fmla="*/ 842454 w 8196"/>
                <a:gd name="T53" fmla="*/ 117475 h 1192"/>
                <a:gd name="T54" fmla="*/ 594487 w 8196"/>
                <a:gd name="T55" fmla="*/ 171450 h 1192"/>
                <a:gd name="T56" fmla="*/ 394205 w 8196"/>
                <a:gd name="T57" fmla="*/ 228600 h 1192"/>
                <a:gd name="T58" fmla="*/ 235251 w 8196"/>
                <a:gd name="T59" fmla="*/ 279400 h 1192"/>
                <a:gd name="T60" fmla="*/ 76298 w 8196"/>
                <a:gd name="T61" fmla="*/ 342900 h 1192"/>
                <a:gd name="T62" fmla="*/ 0 w 8196"/>
                <a:gd name="T63" fmla="*/ 381000 h 1192"/>
                <a:gd name="T64" fmla="*/ 13021481 w 8196"/>
                <a:gd name="T65" fmla="*/ 1892300 h 1192"/>
                <a:gd name="T66" fmla="*/ 13027839 w 8196"/>
                <a:gd name="T67" fmla="*/ 1882775 h 1192"/>
                <a:gd name="T68" fmla="*/ 13027839 w 8196"/>
                <a:gd name="T69" fmla="*/ 809625 h 1192"/>
                <a:gd name="T70" fmla="*/ 13021481 w 8196"/>
                <a:gd name="T71" fmla="*/ 8128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28" name="Title Placeholder 1"/>
          <p:cNvSpPr>
            <a:spLocks noGrp="1"/>
          </p:cNvSpPr>
          <p:nvPr>
            <p:ph type="title"/>
          </p:nvPr>
        </p:nvSpPr>
        <p:spPr bwMode="auto">
          <a:xfrm>
            <a:off x="457200" y="338138"/>
            <a:ext cx="82296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9" name="Date Placeholder 3"/>
          <p:cNvSpPr>
            <a:spLocks noGrp="1"/>
          </p:cNvSpPr>
          <p:nvPr>
            <p:ph type="dt" sz="half" idx="2"/>
          </p:nvPr>
        </p:nvSpPr>
        <p:spPr bwMode="auto">
          <a:xfrm>
            <a:off x="5164138" y="6249988"/>
            <a:ext cx="37861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000" smtClean="0">
                <a:solidFill>
                  <a:schemeClr val="tx2"/>
                </a:solidFill>
              </a:defRPr>
            </a:lvl1pPr>
          </a:lstStyle>
          <a:p>
            <a:pPr>
              <a:defRPr/>
            </a:pPr>
            <a:fld id="{8DBA915F-DE23-426F-BF0E-A7E6FB1805B6}" type="datetimeFigureOut">
              <a:rPr lang="en-US" altLang="en-US"/>
              <a:pPr>
                <a:defRPr/>
              </a:pPr>
              <a:t>5/21/2014</a:t>
            </a:fld>
            <a:endParaRPr lang="en-US" altLang="en-US">
              <a:solidFill>
                <a:srgbClr val="2AA0DF"/>
              </a:solidFill>
            </a:endParaRPr>
          </a:p>
        </p:txBody>
      </p:sp>
      <p:sp>
        <p:nvSpPr>
          <p:cNvPr id="1030" name="Footer Placeholder 4"/>
          <p:cNvSpPr>
            <a:spLocks noGrp="1"/>
          </p:cNvSpPr>
          <p:nvPr>
            <p:ph type="ftr" sz="quarter" idx="3"/>
          </p:nvPr>
        </p:nvSpPr>
        <p:spPr bwMode="auto">
          <a:xfrm>
            <a:off x="193675" y="6249988"/>
            <a:ext cx="37861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000" smtClean="0">
                <a:solidFill>
                  <a:srgbClr val="2AA0DF"/>
                </a:solidFill>
              </a:defRPr>
            </a:lvl1pPr>
          </a:lstStyle>
          <a:p>
            <a:pPr>
              <a:defRPr/>
            </a:pPr>
            <a:endParaRPr lang="en-US" altLang="en-US"/>
          </a:p>
        </p:txBody>
      </p:sp>
      <p:sp>
        <p:nvSpPr>
          <p:cNvPr id="1031" name="Slide Number Placeholder 5"/>
          <p:cNvSpPr>
            <a:spLocks noGrp="1"/>
          </p:cNvSpPr>
          <p:nvPr>
            <p:ph type="sldNum" sz="quarter" idx="4"/>
          </p:nvPr>
        </p:nvSpPr>
        <p:spPr bwMode="auto">
          <a:xfrm>
            <a:off x="3990975" y="6249988"/>
            <a:ext cx="1162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000" smtClean="0">
                <a:solidFill>
                  <a:schemeClr val="tx2"/>
                </a:solidFill>
              </a:defRPr>
            </a:lvl1pPr>
          </a:lstStyle>
          <a:p>
            <a:pPr>
              <a:defRPr/>
            </a:pPr>
            <a:fld id="{E4479150-F1CA-4F58-847B-3D6172363749}" type="slidenum">
              <a:rPr lang="en-US" altLang="en-US"/>
              <a:pPr>
                <a:defRPr/>
              </a:pPr>
              <a:t>‹#›</a:t>
            </a:fld>
            <a:endParaRPr lang="en-US" altLang="en-US">
              <a:solidFill>
                <a:srgbClr val="2AA0DF"/>
              </a:solidFill>
            </a:endParaRPr>
          </a:p>
        </p:txBody>
      </p:sp>
      <p:sp>
        <p:nvSpPr>
          <p:cNvPr id="1032" name="Text Placeholder 2"/>
          <p:cNvSpPr>
            <a:spLocks noGrp="1"/>
          </p:cNvSpPr>
          <p:nvPr>
            <p:ph type="body" idx="1"/>
          </p:nvPr>
        </p:nvSpPr>
        <p:spPr bwMode="auto">
          <a:xfrm>
            <a:off x="871538" y="2674938"/>
            <a:ext cx="7408862"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ctr" rtl="0" eaLnBrk="0" fontAlgn="base" hangingPunct="0">
        <a:spcBef>
          <a:spcPct val="0"/>
        </a:spcBef>
        <a:spcAft>
          <a:spcPct val="0"/>
        </a:spcAft>
        <a:defRPr sz="4400" kern="1200">
          <a:solidFill>
            <a:srgbClr val="FFFFFF"/>
          </a:solidFill>
          <a:latin typeface="+mj-lt"/>
          <a:ea typeface="+mj-ea"/>
          <a:cs typeface="+mj-cs"/>
        </a:defRPr>
      </a:lvl1pPr>
      <a:lvl2pPr algn="ctr" rtl="0" eaLnBrk="0" fontAlgn="base" hangingPunct="0">
        <a:spcBef>
          <a:spcPct val="0"/>
        </a:spcBef>
        <a:spcAft>
          <a:spcPct val="0"/>
        </a:spcAft>
        <a:defRPr sz="4400">
          <a:solidFill>
            <a:srgbClr val="FFFFFF"/>
          </a:solidFill>
          <a:latin typeface="Candara" panose="020E0502030303020204" pitchFamily="34" charset="0"/>
        </a:defRPr>
      </a:lvl2pPr>
      <a:lvl3pPr algn="ctr" rtl="0" eaLnBrk="0" fontAlgn="base" hangingPunct="0">
        <a:spcBef>
          <a:spcPct val="0"/>
        </a:spcBef>
        <a:spcAft>
          <a:spcPct val="0"/>
        </a:spcAft>
        <a:defRPr sz="4400">
          <a:solidFill>
            <a:srgbClr val="FFFFFF"/>
          </a:solidFill>
          <a:latin typeface="Candara" panose="020E0502030303020204" pitchFamily="34" charset="0"/>
        </a:defRPr>
      </a:lvl3pPr>
      <a:lvl4pPr algn="ctr" rtl="0" eaLnBrk="0" fontAlgn="base" hangingPunct="0">
        <a:spcBef>
          <a:spcPct val="0"/>
        </a:spcBef>
        <a:spcAft>
          <a:spcPct val="0"/>
        </a:spcAft>
        <a:defRPr sz="4400">
          <a:solidFill>
            <a:srgbClr val="FFFFFF"/>
          </a:solidFill>
          <a:latin typeface="Candara" panose="020E0502030303020204" pitchFamily="34" charset="0"/>
        </a:defRPr>
      </a:lvl4pPr>
      <a:lvl5pPr algn="ctr" rtl="0" eaLnBrk="0" fontAlgn="base" hangingPunct="0">
        <a:spcBef>
          <a:spcPct val="0"/>
        </a:spcBef>
        <a:spcAft>
          <a:spcPct val="0"/>
        </a:spcAft>
        <a:defRPr sz="4400">
          <a:solidFill>
            <a:srgbClr val="FFFFFF"/>
          </a:solidFill>
          <a:latin typeface="Candara" panose="020E0502030303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0" fontAlgn="base" hangingPunct="0">
        <a:spcBef>
          <a:spcPct val="20000"/>
        </a:spcBef>
        <a:spcAft>
          <a:spcPct val="0"/>
        </a:spcAft>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263" indent="-273050" algn="l" rtl="0" eaLnBrk="0" fontAlgn="base" hangingPunct="0">
        <a:spcBef>
          <a:spcPct val="20000"/>
        </a:spcBef>
        <a:spcAft>
          <a:spcPct val="0"/>
        </a:spcAft>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663" indent="-228600" algn="l" rtl="0" eaLnBrk="0" fontAlgn="base" hangingPunct="0">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SzPct val="100000"/>
        <a:buFont typeface="Symbol" panose="05050102010706020507" pitchFamily="18" charset="2"/>
        <a:buChar char=""/>
        <a:defRPr kern="1200">
          <a:solidFill>
            <a:schemeClr val="tx2"/>
          </a:solidFill>
          <a:latin typeface="+mn-lt"/>
          <a:ea typeface="+mn-ea"/>
          <a:cs typeface="+mn-cs"/>
        </a:defRPr>
      </a:lvl4pPr>
      <a:lvl5pPr marL="1462088" indent="-228600" algn="l" rtl="0" eaLnBrk="0" fontAlgn="base" hangingPunct="0">
        <a:spcBef>
          <a:spcPct val="20000"/>
        </a:spcBef>
        <a:spcAft>
          <a:spcPct val="0"/>
        </a:spcAft>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8"/>
          <p:cNvSpPr>
            <a:spLocks noChangeArrowheads="1"/>
          </p:cNvSpPr>
          <p:nvPr userDrawn="1"/>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smtClean="0"/>
          </a:p>
        </p:txBody>
      </p:sp>
      <p:sp>
        <p:nvSpPr>
          <p:cNvPr id="2051" name="Rectangle 12"/>
          <p:cNvSpPr>
            <a:spLocks noChangeArrowheads="1"/>
          </p:cNvSpPr>
          <p:nvPr userDrawn="1"/>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defRPr/>
            </a:pPr>
            <a:endParaRPr lang="en-US" altLang="en-US" smtClean="0">
              <a:latin typeface="Times New Roman" panose="02020603050405020304" pitchFamily="18" charset="0"/>
            </a:endParaRPr>
          </a:p>
        </p:txBody>
      </p:sp>
      <p:sp>
        <p:nvSpPr>
          <p:cNvPr id="2052" name="Rectangle 13"/>
          <p:cNvSpPr>
            <a:spLocks noChangeArrowheads="1"/>
          </p:cNvSpPr>
          <p:nvPr userDrawn="1"/>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defRPr/>
            </a:pPr>
            <a:endParaRPr lang="en-US" altLang="en-US" smtClean="0">
              <a:latin typeface="Times New Roman" panose="02020603050405020304" pitchFamily="18" charset="0"/>
            </a:endParaRPr>
          </a:p>
        </p:txBody>
      </p:sp>
      <p:sp>
        <p:nvSpPr>
          <p:cNvPr id="2053" name="Rectangle 14"/>
          <p:cNvSpPr>
            <a:spLocks noChangeArrowheads="1"/>
          </p:cNvSpPr>
          <p:nvPr userDrawn="1"/>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defRPr/>
            </a:pPr>
            <a:endParaRPr lang="en-US" altLang="en-US" smtClean="0">
              <a:latin typeface="Times New Roman" panose="02020603050405020304" pitchFamily="18" charset="0"/>
            </a:endParaRPr>
          </a:p>
        </p:txBody>
      </p:sp>
      <p:sp>
        <p:nvSpPr>
          <p:cNvPr id="2054" name="Rectangle 15"/>
          <p:cNvSpPr>
            <a:spLocks noChangeArrowheads="1"/>
          </p:cNvSpPr>
          <p:nvPr userDrawn="1"/>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defRPr/>
            </a:pPr>
            <a:endParaRPr lang="en-US" altLang="en-US" smtClean="0">
              <a:latin typeface="Times New Roman" panose="02020603050405020304" pitchFamily="18" charset="0"/>
            </a:endParaRPr>
          </a:p>
        </p:txBody>
      </p:sp>
      <p:sp>
        <p:nvSpPr>
          <p:cNvPr id="2055" name="Rectangle 19"/>
          <p:cNvSpPr>
            <a:spLocks noChangeArrowheads="1"/>
          </p:cNvSpPr>
          <p:nvPr userDrawn="1"/>
        </p:nvSpPr>
        <p:spPr bwMode="auto">
          <a:xfrm>
            <a:off x="312420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defRPr/>
            </a:pPr>
            <a:endParaRPr lang="en-US" altLang="en-US" smtClean="0">
              <a:latin typeface="Times New Roman" panose="02020603050405020304" pitchFamily="18" charset="0"/>
            </a:endParaRPr>
          </a:p>
        </p:txBody>
      </p:sp>
      <p:sp>
        <p:nvSpPr>
          <p:cNvPr id="205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782"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Lst>
  <p:transition spd="med"/>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2.emf"/></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2.jpe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txBox="1">
            <a:spLocks noGrp="1"/>
          </p:cNvSpPr>
          <p:nvPr>
            <p:ph type="ctrTitle"/>
          </p:nvPr>
        </p:nvSpPr>
        <p:spPr>
          <a:xfrm>
            <a:off x="685800" y="1600200"/>
            <a:ext cx="7772400" cy="1779588"/>
          </a:xfrm>
        </p:spPr>
        <p:txBody>
          <a:bodyPr lIns="91425" tIns="91425" rIns="91425" bIns="91425" rtlCol="0">
            <a:noAutofit/>
          </a:bodyPr>
          <a:lstStyle/>
          <a:p>
            <a:pPr eaLnBrk="1" fontAlgn="auto" hangingPunct="1">
              <a:spcAft>
                <a:spcPts val="0"/>
              </a:spcAft>
              <a:defRPr/>
            </a:pPr>
            <a:r>
              <a:rPr lang="en-US" sz="4000" dirty="0"/>
              <a:t>QUANTIFYING VEGETATION RECOVERY ON SANTA ROSA ISLAND</a:t>
            </a:r>
            <a:endParaRPr lang="en" sz="4000" dirty="0">
              <a:solidFill>
                <a:srgbClr val="000000"/>
              </a:solidFill>
              <a:latin typeface="+mn-lt"/>
              <a:ea typeface="Times New Roman"/>
              <a:cs typeface="Times New Roman"/>
              <a:sym typeface="Times New Roman"/>
            </a:endParaRPr>
          </a:p>
        </p:txBody>
      </p:sp>
      <p:sp>
        <p:nvSpPr>
          <p:cNvPr id="26627" name="Shape 105"/>
          <p:cNvSpPr>
            <a:spLocks noGrp="1"/>
          </p:cNvSpPr>
          <p:nvPr>
            <p:ph type="subTitle" idx="1"/>
          </p:nvPr>
        </p:nvSpPr>
        <p:spPr>
          <a:xfrm>
            <a:off x="1371600" y="3556000"/>
            <a:ext cx="6400800" cy="1473200"/>
          </a:xfrm>
        </p:spPr>
        <p:txBody>
          <a:bodyPr lIns="91425" tIns="91425" rIns="91425" bIns="91425"/>
          <a:lstStyle/>
          <a:p>
            <a:pPr eaLnBrk="1" hangingPunct="1"/>
            <a:r>
              <a:rPr lang="en-US" altLang="en-US" dirty="0" smtClean="0"/>
              <a:t>Elizabeth </a:t>
            </a:r>
            <a:r>
              <a:rPr lang="en-US" altLang="en-US" dirty="0" err="1" smtClean="0"/>
              <a:t>Rentschlar</a:t>
            </a:r>
            <a:endParaRPr lang="en-US" altLang="en-US" dirty="0" smtClean="0"/>
          </a:p>
        </p:txBody>
      </p:sp>
      <p:sp>
        <p:nvSpPr>
          <p:cNvPr id="4" name="Rectangle 3"/>
          <p:cNvSpPr/>
          <p:nvPr/>
        </p:nvSpPr>
        <p:spPr>
          <a:xfrm>
            <a:off x="0" y="6248400"/>
            <a:ext cx="1981200" cy="6096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ym typeface="Arial"/>
            </a:endParaRPr>
          </a:p>
        </p:txBody>
      </p:sp>
      <p:pic>
        <p:nvPicPr>
          <p:cNvPr id="26629" name="Picture 2" descr="C:\Users\chouser.GEOG0.000\Desktop\logo_tam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324600"/>
            <a:ext cx="1828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err="1" smtClean="0">
                <a:latin typeface="+mn-lt"/>
              </a:rPr>
              <a:t>Verhulst</a:t>
            </a:r>
            <a:r>
              <a:rPr lang="en-US" dirty="0" smtClean="0">
                <a:latin typeface="+mn-lt"/>
              </a:rPr>
              <a:t> Model (1838)</a:t>
            </a:r>
            <a:endParaRPr lang="en-US" dirty="0">
              <a:latin typeface="+mn-lt"/>
            </a:endParaRPr>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6" name="TextBox 6"/>
          <p:cNvSpPr txBox="1">
            <a:spLocks noChangeArrowheads="1"/>
          </p:cNvSpPr>
          <p:nvPr/>
        </p:nvSpPr>
        <p:spPr bwMode="auto">
          <a:xfrm>
            <a:off x="6248400" y="2971800"/>
            <a:ext cx="2667000"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2857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t>r: population growth rate</a:t>
            </a:r>
          </a:p>
          <a:p>
            <a:pPr eaLnBrk="1" hangingPunct="1"/>
            <a:endParaRPr lang="en-US" altLang="en-US" sz="1600"/>
          </a:p>
          <a:p>
            <a:pPr eaLnBrk="1" hangingPunct="1"/>
            <a:r>
              <a:rPr lang="en-US" altLang="en-US" sz="1600"/>
              <a:t>N: time 0</a:t>
            </a:r>
          </a:p>
          <a:p>
            <a:pPr eaLnBrk="1" hangingPunct="1"/>
            <a:endParaRPr lang="en-US" altLang="en-US" sz="1600"/>
          </a:p>
          <a:p>
            <a:pPr eaLnBrk="1" hangingPunct="1"/>
            <a:r>
              <a:rPr lang="en-US" altLang="en-US" sz="1600"/>
              <a:t>K: area that is available for plant growth</a:t>
            </a:r>
          </a:p>
          <a:p>
            <a:pPr eaLnBrk="1" hangingPunct="1"/>
            <a:endParaRPr lang="en-US" altLang="en-US"/>
          </a:p>
          <a:p>
            <a:pPr lvl="3" eaLnBrk="1" hangingPunct="1">
              <a:buFont typeface="Arial" panose="020B0604020202020204" pitchFamily="34" charset="0"/>
              <a:buChar char="•"/>
            </a:pPr>
            <a:r>
              <a:rPr lang="en-US" altLang="en-US"/>
              <a:t>pre-storm vegetation </a:t>
            </a:r>
          </a:p>
          <a:p>
            <a:pPr lvl="3" eaLnBrk="1" hangingPunct="1">
              <a:buFont typeface="Arial" panose="020B0604020202020204" pitchFamily="34" charset="0"/>
              <a:buChar char="•"/>
            </a:pPr>
            <a:r>
              <a:rPr lang="en-US" altLang="en-US"/>
              <a:t>different percentages of the land mass</a:t>
            </a:r>
          </a:p>
          <a:p>
            <a:pPr eaLnBrk="1" hangingPunct="1"/>
            <a:r>
              <a:rPr lang="en-US" altLang="en-US"/>
              <a:t> </a:t>
            </a:r>
          </a:p>
        </p:txBody>
      </p:sp>
      <p:pic>
        <p:nvPicPr>
          <p:cNvPr id="44037" name="Picture 2" descr="http://www.zo.utexas.edu/courses/Thoc/Fig9.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62163"/>
            <a:ext cx="6248400"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 Pickens </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819400"/>
            <a:ext cx="8480431" cy="3802755"/>
          </a:xfrm>
          <a:prstGeom prst="rect">
            <a:avLst/>
          </a:prstGeom>
        </p:spPr>
      </p:pic>
      <p:sp>
        <p:nvSpPr>
          <p:cNvPr id="5" name="Rectangle 4"/>
          <p:cNvSpPr/>
          <p:nvPr/>
        </p:nvSpPr>
        <p:spPr>
          <a:xfrm rot="20888256">
            <a:off x="3633851" y="4701649"/>
            <a:ext cx="3082085" cy="79350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827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smtClean="0">
                <a:latin typeface="+mn-lt"/>
              </a:rPr>
              <a:t>Average Vegetation Area FP</a:t>
            </a:r>
            <a:endParaRPr lang="en-US" dirty="0">
              <a:latin typeface="+mn-lt"/>
            </a:endParaRPr>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514600"/>
            <a:ext cx="743743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smtClean="0">
                <a:latin typeface="+mn-lt"/>
              </a:rPr>
              <a:t>Average Vegetation Area FP</a:t>
            </a:r>
            <a:endParaRPr lang="en-US" dirty="0">
              <a:latin typeface="+mn-lt"/>
            </a:endParaRPr>
          </a:p>
        </p:txBody>
      </p:sp>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514600"/>
            <a:ext cx="743743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5434013" y="5181600"/>
            <a:ext cx="457200" cy="457200"/>
          </a:xfrm>
          <a:prstGeom prst="ellipse">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kern="0" dirty="0">
              <a:sym typeface="Arial"/>
            </a:endParaRPr>
          </a:p>
        </p:txBody>
      </p:sp>
      <p:cxnSp>
        <p:nvCxnSpPr>
          <p:cNvPr id="7" name="Straight Arrow Connector 6"/>
          <p:cNvCxnSpPr/>
          <p:nvPr/>
        </p:nvCxnSpPr>
        <p:spPr>
          <a:xfrm flipH="1">
            <a:off x="5791200" y="3810000"/>
            <a:ext cx="457200" cy="1143000"/>
          </a:xfrm>
          <a:prstGeom prst="straightConnector1">
            <a:avLst/>
          </a:prstGeom>
          <a:ln w="635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257800" y="3063238"/>
            <a:ext cx="2057400" cy="646331"/>
          </a:xfrm>
          <a:prstGeom prst="rect">
            <a:avLst/>
          </a:prstGeom>
          <a:noFill/>
        </p:spPr>
        <p:txBody>
          <a:bodyPr>
            <a:spAutoFit/>
          </a:bodyPr>
          <a:lstStyle/>
          <a:p>
            <a:pPr algn="ctr" eaLnBrk="1" fontAlgn="auto" hangingPunct="1">
              <a:spcBef>
                <a:spcPts val="0"/>
              </a:spcBef>
              <a:spcAft>
                <a:spcPts val="0"/>
              </a:spcAft>
              <a:defRPr/>
            </a:pPr>
            <a:r>
              <a:rPr lang="en-US" sz="3600" b="1" kern="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a:ea typeface="Arial"/>
                <a:cs typeface="Arial"/>
                <a:sym typeface="Arial"/>
              </a:rPr>
              <a:t>Time 0</a:t>
            </a:r>
          </a:p>
        </p:txBody>
      </p:sp>
      <p:grpSp>
        <p:nvGrpSpPr>
          <p:cNvPr id="46088" name="Group 8"/>
          <p:cNvGrpSpPr>
            <a:grpSpLocks/>
          </p:cNvGrpSpPr>
          <p:nvPr/>
        </p:nvGrpSpPr>
        <p:grpSpPr bwMode="auto">
          <a:xfrm>
            <a:off x="2743200" y="2667000"/>
            <a:ext cx="381000" cy="304800"/>
            <a:chOff x="2743200" y="2667000"/>
            <a:chExt cx="381000" cy="304800"/>
          </a:xfrm>
        </p:grpSpPr>
        <p:cxnSp>
          <p:nvCxnSpPr>
            <p:cNvPr id="10" name="Straight Connector 9"/>
            <p:cNvCxnSpPr/>
            <p:nvPr/>
          </p:nvCxnSpPr>
          <p:spPr>
            <a:xfrm>
              <a:off x="2743200" y="2667000"/>
              <a:ext cx="381000" cy="3048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743200" y="2667000"/>
              <a:ext cx="381000" cy="3048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6089" name="Group 11"/>
          <p:cNvGrpSpPr>
            <a:grpSpLocks/>
          </p:cNvGrpSpPr>
          <p:nvPr/>
        </p:nvGrpSpPr>
        <p:grpSpPr bwMode="auto">
          <a:xfrm>
            <a:off x="3581400" y="2667000"/>
            <a:ext cx="381000" cy="304800"/>
            <a:chOff x="2743200" y="2667000"/>
            <a:chExt cx="381000" cy="304800"/>
          </a:xfrm>
        </p:grpSpPr>
        <p:cxnSp>
          <p:nvCxnSpPr>
            <p:cNvPr id="13" name="Straight Connector 12"/>
            <p:cNvCxnSpPr/>
            <p:nvPr/>
          </p:nvCxnSpPr>
          <p:spPr>
            <a:xfrm>
              <a:off x="2743200" y="2667000"/>
              <a:ext cx="381000" cy="3048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743200" y="2667000"/>
              <a:ext cx="381000" cy="3048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5" y="1938338"/>
            <a:ext cx="7089775"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207963"/>
            <a:ext cx="8229600" cy="1392237"/>
          </a:xfrm>
        </p:spPr>
        <p:txBody>
          <a:bodyPr rtlCol="0">
            <a:normAutofit fontScale="90000"/>
          </a:bodyPr>
          <a:lstStyle/>
          <a:p>
            <a:pPr eaLnBrk="1" fontAlgn="auto" hangingPunct="1">
              <a:spcAft>
                <a:spcPts val="0"/>
              </a:spcAft>
              <a:defRPr/>
            </a:pPr>
            <a:r>
              <a:rPr lang="en-US" dirty="0" smtClean="0">
                <a:latin typeface="+mn-lt"/>
              </a:rPr>
              <a:t>Average Vegetation Recovery FP</a:t>
            </a:r>
            <a:endParaRPr lang="en-US" dirty="0">
              <a:latin typeface="+mn-lt"/>
            </a:endParaRPr>
          </a:p>
        </p:txBody>
      </p:sp>
      <p:sp>
        <p:nvSpPr>
          <p:cNvPr id="36867" name="TextBox 4"/>
          <p:cNvSpPr txBox="1">
            <a:spLocks noChangeArrowheads="1"/>
          </p:cNvSpPr>
          <p:nvPr/>
        </p:nvSpPr>
        <p:spPr bwMode="auto">
          <a:xfrm>
            <a:off x="6324600" y="3886200"/>
            <a:ext cx="2286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r>
              <a:rPr lang="en-US" altLang="en-US" sz="1600" dirty="0" smtClean="0">
                <a:latin typeface="+mn-lt"/>
              </a:rPr>
              <a:t>p &lt; 0.01</a:t>
            </a:r>
          </a:p>
          <a:p>
            <a:pPr eaLnBrk="1" hangingPunct="1">
              <a:defRPr/>
            </a:pPr>
            <a:r>
              <a:rPr lang="en-US" altLang="en-US" sz="1600" dirty="0" smtClean="0">
                <a:latin typeface="+mn-lt"/>
              </a:rPr>
              <a:t>K = Pre Opal</a:t>
            </a:r>
          </a:p>
          <a:p>
            <a:pPr eaLnBrk="1" hangingPunct="1">
              <a:defRPr/>
            </a:pPr>
            <a:r>
              <a:rPr lang="en-US" altLang="en-US" sz="1600" dirty="0" smtClean="0">
                <a:latin typeface="+mn-lt"/>
              </a:rPr>
              <a:t>(r) = 0.6</a:t>
            </a:r>
          </a:p>
          <a:p>
            <a:pPr eaLnBrk="1" hangingPunct="1">
              <a:defRPr/>
            </a:pPr>
            <a:endParaRPr lang="en-US" altLang="en-US" dirty="0" smtClean="0"/>
          </a:p>
          <a:p>
            <a:pPr eaLnBrk="1" hangingPunct="1">
              <a:defRPr/>
            </a:pPr>
            <a:r>
              <a:rPr lang="en-US" altLang="en-US" dirty="0" smtClean="0"/>
              <a:t>  </a:t>
            </a:r>
          </a:p>
        </p:txBody>
      </p:sp>
      <p:pic>
        <p:nvPicPr>
          <p:cNvPr id="47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fontScale="90000"/>
          </a:bodyPr>
          <a:lstStyle/>
          <a:p>
            <a:pPr eaLnBrk="1" fontAlgn="auto" hangingPunct="1">
              <a:spcAft>
                <a:spcPts val="0"/>
              </a:spcAft>
              <a:defRPr/>
            </a:pPr>
            <a:r>
              <a:rPr lang="en-US" dirty="0" smtClean="0">
                <a:latin typeface="+mj-lt"/>
              </a:rPr>
              <a:t>Spatial Distribution of Vegetation Growth Rate FP</a:t>
            </a:r>
            <a:endParaRPr lang="en-US" dirty="0">
              <a:latin typeface="+mj-lt"/>
            </a:endParaRPr>
          </a:p>
        </p:txBody>
      </p:sp>
      <p:pic>
        <p:nvPicPr>
          <p:cNvPr id="55299" name="Picture 11"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3525" y="4724400"/>
            <a:ext cx="11176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12"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43175"/>
            <a:ext cx="74295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fontScale="90000"/>
          </a:bodyPr>
          <a:lstStyle/>
          <a:p>
            <a:pPr eaLnBrk="1" fontAlgn="auto" hangingPunct="1">
              <a:spcAft>
                <a:spcPts val="0"/>
              </a:spcAft>
              <a:defRPr/>
            </a:pPr>
            <a:r>
              <a:rPr lang="en-US" dirty="0" smtClean="0">
                <a:latin typeface="+mj-lt"/>
              </a:rPr>
              <a:t>Spatial Distribution of Vegetation Growth Rate FP</a:t>
            </a:r>
            <a:endParaRPr lang="en-US" dirty="0">
              <a:latin typeface="+mj-lt"/>
            </a:endParaRPr>
          </a:p>
        </p:txBody>
      </p:sp>
      <p:pic>
        <p:nvPicPr>
          <p:cNvPr id="56323" name="Picture 11"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3525" y="4724400"/>
            <a:ext cx="11176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12"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43175"/>
            <a:ext cx="74295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7922" y="1447800"/>
            <a:ext cx="2317235" cy="1538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a:stCxn id="6" idx="2"/>
          </p:cNvCxnSpPr>
          <p:nvPr/>
        </p:nvCxnSpPr>
        <p:spPr>
          <a:xfrm flipH="1">
            <a:off x="6096000" y="2986088"/>
            <a:ext cx="600075" cy="863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672165"/>
            <a:ext cx="2343025" cy="1522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a:stCxn id="8" idx="2"/>
          </p:cNvCxnSpPr>
          <p:nvPr/>
        </p:nvCxnSpPr>
        <p:spPr>
          <a:xfrm>
            <a:off x="2238375" y="3195638"/>
            <a:ext cx="1419225" cy="4984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a:latin typeface="+mn-lt"/>
              </a:rPr>
              <a:t>Spatial </a:t>
            </a:r>
            <a:r>
              <a:rPr lang="en-US" dirty="0" smtClean="0">
                <a:latin typeface="+mn-lt"/>
              </a:rPr>
              <a:t>Distribution of K at FP</a:t>
            </a:r>
            <a:endParaRPr lang="en-US" dirty="0">
              <a:latin typeface="+mn-lt"/>
            </a:endParaRPr>
          </a:p>
        </p:txBody>
      </p:sp>
      <p:pic>
        <p:nvPicPr>
          <p:cNvPr id="59395" name="Picture 2"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375" y="2589213"/>
            <a:ext cx="7724775" cy="395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57200" y="2133600"/>
            <a:ext cx="1828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a:sym typeface="Arial"/>
            </a:endParaRPr>
          </a:p>
        </p:txBody>
      </p:sp>
      <p:pic>
        <p:nvPicPr>
          <p:cNvPr id="59397" name="Picture 8"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8150" y="4876800"/>
            <a:ext cx="120967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Screen Clipping"/>
          <p:cNvPicPr>
            <a:picLocks noChangeAspect="1"/>
          </p:cNvPicPr>
          <p:nvPr/>
        </p:nvPicPr>
        <p:blipFill>
          <a:blip r:embed="rId2">
            <a:extLst>
              <a:ext uri="{28A0092B-C50C-407E-A947-70E740481C1C}">
                <a14:useLocalDpi xmlns:a14="http://schemas.microsoft.com/office/drawing/2010/main" val="0"/>
              </a:ext>
            </a:extLst>
          </a:blip>
          <a:srcRect l="764" t="14378"/>
          <a:stretch>
            <a:fillRect/>
          </a:stretch>
        </p:blipFill>
        <p:spPr bwMode="auto">
          <a:xfrm>
            <a:off x="838200" y="2895600"/>
            <a:ext cx="8305800"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smtClean="0">
                <a:latin typeface="+mn-lt"/>
              </a:rPr>
              <a:t>Recovery time along </a:t>
            </a:r>
            <a:r>
              <a:rPr lang="en-US" dirty="0" smtClean="0">
                <a:latin typeface="+mn-lt"/>
              </a:rPr>
              <a:t>FP</a:t>
            </a:r>
            <a:endParaRPr lang="en-US" dirty="0">
              <a:latin typeface="+mn-lt"/>
            </a:endParaRPr>
          </a:p>
        </p:txBody>
      </p:sp>
      <p:pic>
        <p:nvPicPr>
          <p:cNvPr id="604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1" name="Picture 3"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463800"/>
            <a:ext cx="4343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Santa Rosa</a:t>
            </a:r>
            <a:endParaRPr lang="en-US" dirty="0">
              <a:latin typeface="+mj-lt"/>
            </a:endParaRPr>
          </a:p>
        </p:txBody>
      </p:sp>
      <p:sp>
        <p:nvSpPr>
          <p:cNvPr id="3" name="Text Placeholder 2"/>
          <p:cNvSpPr>
            <a:spLocks noGrp="1"/>
          </p:cNvSpPr>
          <p:nvPr>
            <p:ph type="body" idx="1"/>
          </p:nvPr>
        </p:nvSpPr>
        <p:spPr/>
        <p:txBody>
          <a:bodyPr/>
          <a:lstStyle/>
          <a:p>
            <a:endParaRPr lang="en-US" dirty="0"/>
          </a:p>
        </p:txBody>
      </p:sp>
      <p:pic>
        <p:nvPicPr>
          <p:cNvPr id="4" name="Picture 3" descr="Screen Clipping"/>
          <p:cNvPicPr>
            <a:picLocks noChangeAspect="1"/>
          </p:cNvPicPr>
          <p:nvPr/>
        </p:nvPicPr>
        <p:blipFill rotWithShape="1">
          <a:blip r:embed="rId2">
            <a:extLst>
              <a:ext uri="{28A0092B-C50C-407E-A947-70E740481C1C}">
                <a14:useLocalDpi xmlns:a14="http://schemas.microsoft.com/office/drawing/2010/main" val="0"/>
              </a:ext>
            </a:extLst>
          </a:blip>
          <a:srcRect t="8414"/>
          <a:stretch/>
        </p:blipFill>
        <p:spPr>
          <a:xfrm>
            <a:off x="381000" y="2752627"/>
            <a:ext cx="8305800" cy="3838970"/>
          </a:xfrm>
          <a:prstGeom prst="rect">
            <a:avLst/>
          </a:prstGeom>
        </p:spPr>
      </p:pic>
      <p:sp>
        <p:nvSpPr>
          <p:cNvPr id="5" name="Rectangle 4"/>
          <p:cNvSpPr/>
          <p:nvPr/>
        </p:nvSpPr>
        <p:spPr>
          <a:xfrm rot="20888256">
            <a:off x="616617" y="4104285"/>
            <a:ext cx="7508507" cy="10321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6159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Shape 110"/>
          <p:cNvSpPr txBox="1">
            <a:spLocks noGrp="1"/>
          </p:cNvSpPr>
          <p:nvPr>
            <p:ph type="title"/>
          </p:nvPr>
        </p:nvSpPr>
        <p:spPr>
          <a:xfrm>
            <a:off x="457200" y="207963"/>
            <a:ext cx="8229600" cy="1392237"/>
          </a:xfrm>
        </p:spPr>
        <p:txBody>
          <a:bodyPr rtlCol="0">
            <a:noAutofit/>
          </a:bodyPr>
          <a:lstStyle/>
          <a:p>
            <a:pPr eaLnBrk="1" fontAlgn="auto" hangingPunct="1">
              <a:spcAft>
                <a:spcPts val="0"/>
              </a:spcAft>
              <a:defRPr/>
            </a:pPr>
            <a:r>
              <a:rPr lang="en" dirty="0">
                <a:latin typeface="+mn-lt"/>
              </a:rPr>
              <a:t>Introduction 	</a:t>
            </a:r>
          </a:p>
        </p:txBody>
      </p:sp>
      <p:sp>
        <p:nvSpPr>
          <p:cNvPr id="28675" name="Shape 111"/>
          <p:cNvSpPr>
            <a:spLocks noGrp="1"/>
          </p:cNvSpPr>
          <p:nvPr>
            <p:ph type="body" idx="1"/>
          </p:nvPr>
        </p:nvSpPr>
        <p:spPr>
          <a:xfrm>
            <a:off x="457200" y="2590800"/>
            <a:ext cx="8229600" cy="3976688"/>
          </a:xfrm>
        </p:spPr>
        <p:txBody>
          <a:bodyPr/>
          <a:lstStyle/>
          <a:p>
            <a:pPr marL="457200" indent="-419100" eaLnBrk="1" hangingPunct="1">
              <a:buClr>
                <a:srgbClr val="073E87"/>
              </a:buClr>
              <a:buSzPct val="120000"/>
              <a:buFont typeface="Arial" panose="020B0604020202020204" pitchFamily="34" charset="0"/>
              <a:buChar char="•"/>
            </a:pPr>
            <a:r>
              <a:rPr lang="en-US" altLang="en-US" smtClean="0"/>
              <a:t>Impact of a hurricane depends on the height and extent of dunes</a:t>
            </a:r>
          </a:p>
          <a:p>
            <a:pPr marL="457200" indent="-419100" eaLnBrk="1" hangingPunct="1">
              <a:buClr>
                <a:srgbClr val="073E87"/>
              </a:buClr>
              <a:buSzPct val="120000"/>
              <a:buFont typeface="Arial" panose="020B0604020202020204" pitchFamily="34" charset="0"/>
              <a:buChar char="•"/>
            </a:pPr>
            <a:r>
              <a:rPr lang="en-US" altLang="en-US" smtClean="0"/>
              <a:t>Dune development is dependent on vegetation recovery since last storm</a:t>
            </a:r>
          </a:p>
          <a:p>
            <a:pPr marL="457200" indent="-419100" eaLnBrk="1" hangingPunct="1">
              <a:buClr>
                <a:srgbClr val="073E87"/>
              </a:buClr>
              <a:buSzPct val="120000"/>
              <a:buFont typeface="Arial" panose="020B0604020202020204" pitchFamily="34" charset="0"/>
              <a:buChar char="•"/>
            </a:pPr>
            <a:r>
              <a:rPr lang="en-US" altLang="en-US" smtClean="0"/>
              <a:t>Island resiliency depends on the re-establishment of vegetation and the rate of regrowth</a:t>
            </a:r>
          </a:p>
          <a:p>
            <a:pPr marL="457200" indent="-419100" eaLnBrk="1" hangingPunct="1">
              <a:buClr>
                <a:srgbClr val="073E87"/>
              </a:buClr>
              <a:buSzPct val="120000"/>
              <a:buFont typeface="Arial" panose="020B0604020202020204" pitchFamily="34" charset="0"/>
              <a:buChar char="•"/>
            </a:pPr>
            <a:r>
              <a:rPr lang="en-US" altLang="en-US" smtClean="0"/>
              <a:t>Vegetation recovery rates are not well understood in barrier island environments</a:t>
            </a:r>
          </a:p>
        </p:txBody>
      </p:sp>
      <p:pic>
        <p:nvPicPr>
          <p:cNvPr id="28676" name="Picture 2" descr="C:\Users\chouser.GEOG0.000\Desktop\logo_tam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324600"/>
            <a:ext cx="1828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smtClean="0">
                <a:latin typeface="+mn-lt"/>
              </a:rPr>
              <a:t>Average Vegetation Area SR</a:t>
            </a:r>
            <a:endParaRPr lang="en-US" dirty="0">
              <a:latin typeface="+mn-lt"/>
            </a:endParaRPr>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2" name="Picture 2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2819400"/>
            <a:ext cx="71437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smtClean="0">
                <a:latin typeface="+mn-lt"/>
              </a:rPr>
              <a:t>Average Vegetation Area SR</a:t>
            </a:r>
            <a:endParaRPr lang="en-US" dirty="0">
              <a:latin typeface="+mn-lt"/>
            </a:endParaRPr>
          </a:p>
        </p:txBody>
      </p:sp>
      <p:pic>
        <p:nvPicPr>
          <p:cNvPr id="491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6" name="Picture 2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2819400"/>
            <a:ext cx="71437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5434013" y="4953000"/>
            <a:ext cx="509587" cy="533400"/>
          </a:xfrm>
          <a:prstGeom prst="ellipse">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kern="0" dirty="0">
              <a:sym typeface="Arial"/>
            </a:endParaRPr>
          </a:p>
        </p:txBody>
      </p:sp>
      <p:cxnSp>
        <p:nvCxnSpPr>
          <p:cNvPr id="6" name="Straight Arrow Connector 5"/>
          <p:cNvCxnSpPr/>
          <p:nvPr/>
        </p:nvCxnSpPr>
        <p:spPr>
          <a:xfrm flipH="1">
            <a:off x="5791200" y="3581400"/>
            <a:ext cx="457200" cy="1143000"/>
          </a:xfrm>
          <a:prstGeom prst="straightConnector1">
            <a:avLst/>
          </a:prstGeom>
          <a:ln w="635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867400" y="2895600"/>
            <a:ext cx="2057400" cy="646331"/>
          </a:xfrm>
          <a:prstGeom prst="rect">
            <a:avLst/>
          </a:prstGeom>
          <a:noFill/>
        </p:spPr>
        <p:txBody>
          <a:bodyPr>
            <a:spAutoFit/>
          </a:bodyPr>
          <a:lstStyle/>
          <a:p>
            <a:pPr algn="ctr" eaLnBrk="1" fontAlgn="auto" hangingPunct="1">
              <a:spcBef>
                <a:spcPts val="0"/>
              </a:spcBef>
              <a:spcAft>
                <a:spcPts val="0"/>
              </a:spcAft>
              <a:defRPr/>
            </a:pPr>
            <a:r>
              <a:rPr lang="en-US" sz="3600" b="1" kern="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a:ea typeface="Arial"/>
                <a:cs typeface="Arial"/>
                <a:sym typeface="Arial"/>
              </a:rPr>
              <a:t>Time 0</a:t>
            </a:r>
          </a:p>
        </p:txBody>
      </p:sp>
      <p:sp>
        <p:nvSpPr>
          <p:cNvPr id="8" name="Oval 7"/>
          <p:cNvSpPr/>
          <p:nvPr/>
        </p:nvSpPr>
        <p:spPr>
          <a:xfrm>
            <a:off x="2895600" y="4038600"/>
            <a:ext cx="509588" cy="533400"/>
          </a:xfrm>
          <a:prstGeom prst="ellips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kern="0" dirty="0">
              <a:sym typeface="Arial"/>
            </a:endParaRPr>
          </a:p>
        </p:txBody>
      </p:sp>
      <p:sp>
        <p:nvSpPr>
          <p:cNvPr id="9" name="Oval 8"/>
          <p:cNvSpPr/>
          <p:nvPr/>
        </p:nvSpPr>
        <p:spPr>
          <a:xfrm>
            <a:off x="3581400" y="4876800"/>
            <a:ext cx="509588" cy="533400"/>
          </a:xfrm>
          <a:prstGeom prst="ellips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kern="0" dirty="0">
              <a:sym typeface="Arial"/>
            </a:endParaRPr>
          </a:p>
        </p:txBody>
      </p:sp>
      <p:sp>
        <p:nvSpPr>
          <p:cNvPr id="10" name="Rectangle 9"/>
          <p:cNvSpPr/>
          <p:nvPr/>
        </p:nvSpPr>
        <p:spPr>
          <a:xfrm>
            <a:off x="2133600" y="4572000"/>
            <a:ext cx="2057400" cy="646331"/>
          </a:xfrm>
          <a:prstGeom prst="rect">
            <a:avLst/>
          </a:prstGeom>
          <a:noFill/>
        </p:spPr>
        <p:txBody>
          <a:bodyPr>
            <a:spAutoFit/>
          </a:bodyPr>
          <a:lstStyle/>
          <a:p>
            <a:pPr algn="ctr" eaLnBrk="1" fontAlgn="auto" hangingPunct="1">
              <a:spcBef>
                <a:spcPts val="0"/>
              </a:spcBef>
              <a:spcAft>
                <a:spcPts val="0"/>
              </a:spcAft>
              <a:defRPr/>
            </a:pPr>
            <a:r>
              <a:rPr lang="en-US" sz="3600" b="1" kern="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a:ea typeface="Arial"/>
                <a:cs typeface="Arial"/>
                <a:sym typeface="Arial"/>
              </a:rPr>
              <a:t>?</a:t>
            </a:r>
            <a:endParaRPr lang="en-US" sz="3600" b="1" kern="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656138"/>
            <a:ext cx="487680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07963"/>
            <a:ext cx="8229600" cy="1392237"/>
          </a:xfrm>
        </p:spPr>
        <p:txBody>
          <a:bodyPr rtlCol="0">
            <a:normAutofit fontScale="90000"/>
          </a:bodyPr>
          <a:lstStyle/>
          <a:p>
            <a:pPr eaLnBrk="1" fontAlgn="auto" hangingPunct="1">
              <a:spcAft>
                <a:spcPts val="0"/>
              </a:spcAft>
              <a:defRPr/>
            </a:pPr>
            <a:r>
              <a:rPr lang="en-US" dirty="0" smtClean="0">
                <a:latin typeface="+mn-lt"/>
              </a:rPr>
              <a:t>Average Vegetation Recovery SR</a:t>
            </a:r>
            <a:br>
              <a:rPr lang="en-US" dirty="0" smtClean="0">
                <a:latin typeface="+mn-lt"/>
              </a:rPr>
            </a:br>
            <a:r>
              <a:rPr lang="en-US" dirty="0" smtClean="0">
                <a:latin typeface="+mn-lt"/>
              </a:rPr>
              <a:t>Opal as N</a:t>
            </a:r>
            <a:r>
              <a:rPr lang="en-US" baseline="-25000" dirty="0" smtClean="0">
                <a:latin typeface="+mn-lt"/>
              </a:rPr>
              <a:t>0</a:t>
            </a:r>
            <a:r>
              <a:rPr lang="en-US" dirty="0" smtClean="0">
                <a:latin typeface="+mn-lt"/>
              </a:rPr>
              <a:t> vs Georges as N</a:t>
            </a:r>
            <a:r>
              <a:rPr lang="en-US" baseline="-25000" dirty="0" smtClean="0">
                <a:latin typeface="+mn-lt"/>
              </a:rPr>
              <a:t>0</a:t>
            </a:r>
            <a:endParaRPr lang="en-US" baseline="-25000" dirty="0">
              <a:latin typeface="+mn-lt"/>
            </a:endParaRPr>
          </a:p>
        </p:txBody>
      </p:sp>
      <p:pic>
        <p:nvPicPr>
          <p:cNvPr id="5018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286000"/>
            <a:ext cx="508317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7315200" y="4800600"/>
            <a:ext cx="1524000" cy="1077913"/>
          </a:xfrm>
          <a:prstGeom prst="rect">
            <a:avLst/>
          </a:prstGeom>
        </p:spPr>
        <p:txBody>
          <a:bodyPr>
            <a:spAutoFit/>
          </a:bodyPr>
          <a:lstStyle/>
          <a:p>
            <a:pPr eaLnBrk="1" hangingPunct="1">
              <a:defRPr/>
            </a:pPr>
            <a:r>
              <a:rPr lang="en-US" sz="1600" dirty="0">
                <a:latin typeface="+mn-lt"/>
              </a:rPr>
              <a:t>Georges </a:t>
            </a:r>
          </a:p>
          <a:p>
            <a:pPr eaLnBrk="1" hangingPunct="1">
              <a:defRPr/>
            </a:pPr>
            <a:r>
              <a:rPr lang="en-US" sz="1600" dirty="0">
                <a:latin typeface="+mn-lt"/>
              </a:rPr>
              <a:t>p &lt; 0.05</a:t>
            </a:r>
          </a:p>
          <a:p>
            <a:pPr eaLnBrk="1" hangingPunct="1">
              <a:defRPr/>
            </a:pPr>
            <a:r>
              <a:rPr lang="en-US" sz="1600" dirty="0">
                <a:latin typeface="+mn-lt"/>
              </a:rPr>
              <a:t>K = 20% area </a:t>
            </a:r>
          </a:p>
          <a:p>
            <a:pPr eaLnBrk="1" hangingPunct="1">
              <a:defRPr/>
            </a:pPr>
            <a:r>
              <a:rPr lang="en-US" sz="1600" dirty="0">
                <a:latin typeface="+mn-lt"/>
              </a:rPr>
              <a:t>(r) = 0.45 </a:t>
            </a:r>
          </a:p>
        </p:txBody>
      </p:sp>
      <p:sp>
        <p:nvSpPr>
          <p:cNvPr id="6" name="Rectangle 5"/>
          <p:cNvSpPr/>
          <p:nvPr/>
        </p:nvSpPr>
        <p:spPr>
          <a:xfrm>
            <a:off x="5410200" y="2951163"/>
            <a:ext cx="1447800" cy="1077912"/>
          </a:xfrm>
          <a:prstGeom prst="rect">
            <a:avLst/>
          </a:prstGeom>
        </p:spPr>
        <p:txBody>
          <a:bodyPr>
            <a:spAutoFit/>
          </a:bodyPr>
          <a:lstStyle/>
          <a:p>
            <a:pPr eaLnBrk="1" hangingPunct="1">
              <a:defRPr/>
            </a:pPr>
            <a:r>
              <a:rPr lang="en-US" sz="1600" dirty="0">
                <a:latin typeface="+mn-lt"/>
              </a:rPr>
              <a:t>Opal</a:t>
            </a:r>
          </a:p>
          <a:p>
            <a:pPr eaLnBrk="1" hangingPunct="1">
              <a:defRPr/>
            </a:pPr>
            <a:r>
              <a:rPr lang="en-US" sz="1600" dirty="0">
                <a:latin typeface="+mn-lt"/>
              </a:rPr>
              <a:t>p &lt; 0.02</a:t>
            </a:r>
          </a:p>
          <a:p>
            <a:pPr eaLnBrk="1" hangingPunct="1">
              <a:defRPr/>
            </a:pPr>
            <a:r>
              <a:rPr lang="en-US" sz="1600" dirty="0">
                <a:latin typeface="+mn-lt"/>
              </a:rPr>
              <a:t>K = 30% area</a:t>
            </a:r>
          </a:p>
          <a:p>
            <a:pPr eaLnBrk="1" hangingPunct="1">
              <a:defRPr/>
            </a:pPr>
            <a:r>
              <a:rPr lang="en-US" sz="1600" dirty="0">
                <a:latin typeface="+mn-lt"/>
              </a:rPr>
              <a:t>(r) = 0.3 </a:t>
            </a:r>
          </a:p>
        </p:txBody>
      </p:sp>
      <p:pic>
        <p:nvPicPr>
          <p:cNvPr id="5018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Santa Rosa 37-155</a:t>
            </a:r>
            <a:endParaRPr lang="en-US" dirty="0">
              <a:latin typeface="+mj-lt"/>
            </a:endParaRPr>
          </a:p>
        </p:txBody>
      </p:sp>
      <p:sp>
        <p:nvSpPr>
          <p:cNvPr id="3" name="Text Placeholder 2"/>
          <p:cNvSpPr>
            <a:spLocks noGrp="1"/>
          </p:cNvSpPr>
          <p:nvPr>
            <p:ph type="body" idx="1"/>
          </p:nvPr>
        </p:nvSpPr>
        <p:spPr/>
        <p:txBody>
          <a:bodyPr/>
          <a:lstStyle/>
          <a:p>
            <a:endParaRPr lang="en-US" dirty="0"/>
          </a:p>
        </p:txBody>
      </p:sp>
      <p:pic>
        <p:nvPicPr>
          <p:cNvPr id="4" name="Picture 3" descr="Screen Clipping"/>
          <p:cNvPicPr>
            <a:picLocks noChangeAspect="1"/>
          </p:cNvPicPr>
          <p:nvPr/>
        </p:nvPicPr>
        <p:blipFill rotWithShape="1">
          <a:blip r:embed="rId2">
            <a:extLst>
              <a:ext uri="{28A0092B-C50C-407E-A947-70E740481C1C}">
                <a14:useLocalDpi xmlns:a14="http://schemas.microsoft.com/office/drawing/2010/main" val="0"/>
              </a:ext>
            </a:extLst>
          </a:blip>
          <a:srcRect t="8414"/>
          <a:stretch/>
        </p:blipFill>
        <p:spPr>
          <a:xfrm>
            <a:off x="381000" y="2752627"/>
            <a:ext cx="8305800" cy="3838970"/>
          </a:xfrm>
          <a:prstGeom prst="rect">
            <a:avLst/>
          </a:prstGeom>
        </p:spPr>
      </p:pic>
      <p:sp>
        <p:nvSpPr>
          <p:cNvPr id="5" name="Rectangle 4"/>
          <p:cNvSpPr/>
          <p:nvPr/>
        </p:nvSpPr>
        <p:spPr>
          <a:xfrm rot="20888256">
            <a:off x="2656235" y="3892389"/>
            <a:ext cx="5446875" cy="10321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974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fontScale="90000"/>
          </a:bodyPr>
          <a:lstStyle/>
          <a:p>
            <a:pPr eaLnBrk="1" fontAlgn="auto" hangingPunct="1">
              <a:spcAft>
                <a:spcPts val="0"/>
              </a:spcAft>
              <a:defRPr/>
            </a:pPr>
            <a:r>
              <a:rPr lang="en-US" dirty="0" smtClean="0">
                <a:latin typeface="+mn-lt"/>
              </a:rPr>
              <a:t>Average Vegetation Area SR 37-153</a:t>
            </a:r>
            <a:endParaRPr lang="en-US" dirty="0">
              <a:latin typeface="+mn-lt"/>
            </a:endParaRPr>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590800"/>
            <a:ext cx="7772400"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fontScale="90000"/>
          </a:bodyPr>
          <a:lstStyle/>
          <a:p>
            <a:pPr eaLnBrk="1" fontAlgn="auto" hangingPunct="1">
              <a:spcAft>
                <a:spcPts val="0"/>
              </a:spcAft>
              <a:defRPr/>
            </a:pPr>
            <a:r>
              <a:rPr lang="en-US" dirty="0" smtClean="0">
                <a:latin typeface="+mn-lt"/>
              </a:rPr>
              <a:t>Average Vegetation Area SR 37-153</a:t>
            </a:r>
            <a:endParaRPr lang="en-US" dirty="0">
              <a:latin typeface="+mn-lt"/>
            </a:endParaRPr>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590800"/>
            <a:ext cx="7772400"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5586413" y="5029200"/>
            <a:ext cx="509587" cy="533400"/>
          </a:xfrm>
          <a:prstGeom prst="ellipse">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kern="0" dirty="0">
              <a:sym typeface="Arial"/>
            </a:endParaRPr>
          </a:p>
        </p:txBody>
      </p:sp>
      <p:cxnSp>
        <p:nvCxnSpPr>
          <p:cNvPr id="6" name="Straight Arrow Connector 5"/>
          <p:cNvCxnSpPr/>
          <p:nvPr/>
        </p:nvCxnSpPr>
        <p:spPr>
          <a:xfrm flipH="1">
            <a:off x="5943600" y="3657600"/>
            <a:ext cx="457200" cy="1143000"/>
          </a:xfrm>
          <a:prstGeom prst="straightConnector1">
            <a:avLst/>
          </a:prstGeom>
          <a:ln w="635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019800" y="2971800"/>
            <a:ext cx="2057400" cy="646331"/>
          </a:xfrm>
          <a:prstGeom prst="rect">
            <a:avLst/>
          </a:prstGeom>
          <a:noFill/>
        </p:spPr>
        <p:txBody>
          <a:bodyPr>
            <a:spAutoFit/>
          </a:bodyPr>
          <a:lstStyle/>
          <a:p>
            <a:pPr algn="ctr" eaLnBrk="1" fontAlgn="auto" hangingPunct="1">
              <a:spcBef>
                <a:spcPts val="0"/>
              </a:spcBef>
              <a:spcAft>
                <a:spcPts val="0"/>
              </a:spcAft>
              <a:defRPr/>
            </a:pPr>
            <a:r>
              <a:rPr lang="en-US" sz="3600" b="1" kern="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a:ea typeface="Arial"/>
                <a:cs typeface="Arial"/>
                <a:sym typeface="Arial"/>
              </a:rPr>
              <a:t>Time 0</a:t>
            </a:r>
          </a:p>
        </p:txBody>
      </p:sp>
      <p:sp>
        <p:nvSpPr>
          <p:cNvPr id="8" name="Oval 7"/>
          <p:cNvSpPr/>
          <p:nvPr/>
        </p:nvSpPr>
        <p:spPr>
          <a:xfrm>
            <a:off x="2819400" y="4419600"/>
            <a:ext cx="509588" cy="533400"/>
          </a:xfrm>
          <a:prstGeom prst="ellips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kern="0" dirty="0">
              <a:sym typeface="Arial"/>
            </a:endParaRPr>
          </a:p>
        </p:txBody>
      </p:sp>
      <p:sp>
        <p:nvSpPr>
          <p:cNvPr id="9" name="Oval 8"/>
          <p:cNvSpPr/>
          <p:nvPr/>
        </p:nvSpPr>
        <p:spPr>
          <a:xfrm>
            <a:off x="3505200" y="4572000"/>
            <a:ext cx="509588" cy="533400"/>
          </a:xfrm>
          <a:prstGeom prst="ellips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kern="0" dirty="0">
              <a:sym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fontScale="90000"/>
          </a:bodyPr>
          <a:lstStyle/>
          <a:p>
            <a:pPr eaLnBrk="1" fontAlgn="auto" hangingPunct="1">
              <a:spcAft>
                <a:spcPts val="0"/>
              </a:spcAft>
              <a:defRPr/>
            </a:pPr>
            <a:r>
              <a:rPr lang="en-US" dirty="0" smtClean="0">
                <a:latin typeface="+mn-lt"/>
              </a:rPr>
              <a:t>Average Vegetation Recovery SR</a:t>
            </a:r>
            <a:endParaRPr lang="en-US" dirty="0">
              <a:latin typeface="+mn-lt"/>
            </a:endParaRPr>
          </a:p>
        </p:txBody>
      </p:sp>
      <p:pic>
        <p:nvPicPr>
          <p:cNvPr id="542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90800"/>
            <a:ext cx="830262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086600" y="5334000"/>
            <a:ext cx="1447800" cy="830263"/>
          </a:xfrm>
          <a:prstGeom prst="rect">
            <a:avLst/>
          </a:prstGeom>
        </p:spPr>
        <p:txBody>
          <a:bodyPr>
            <a:spAutoFit/>
          </a:bodyPr>
          <a:lstStyle/>
          <a:p>
            <a:pPr eaLnBrk="1" hangingPunct="1">
              <a:defRPr/>
            </a:pPr>
            <a:r>
              <a:rPr lang="en-US" sz="1600" dirty="0">
                <a:latin typeface="+mn-lt"/>
              </a:rPr>
              <a:t>p &lt; 0.01</a:t>
            </a:r>
          </a:p>
          <a:p>
            <a:pPr eaLnBrk="1" hangingPunct="1">
              <a:defRPr/>
            </a:pPr>
            <a:r>
              <a:rPr lang="en-US" sz="1600" dirty="0">
                <a:latin typeface="+mn-lt"/>
              </a:rPr>
              <a:t>K = 41% area </a:t>
            </a:r>
          </a:p>
          <a:p>
            <a:pPr eaLnBrk="1" hangingPunct="1">
              <a:defRPr/>
            </a:pPr>
            <a:r>
              <a:rPr lang="en-US" sz="1600" dirty="0">
                <a:latin typeface="+mn-lt"/>
              </a:rPr>
              <a:t>(r) = 0.32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fontScale="90000"/>
          </a:bodyPr>
          <a:lstStyle/>
          <a:p>
            <a:pPr eaLnBrk="1" fontAlgn="auto" hangingPunct="1">
              <a:spcAft>
                <a:spcPts val="0"/>
              </a:spcAft>
              <a:defRPr/>
            </a:pPr>
            <a:r>
              <a:rPr lang="en-US" dirty="0" smtClean="0">
                <a:latin typeface="+mj-lt"/>
              </a:rPr>
              <a:t>Spatial Distribution of Vegetation Growth Rate SR</a:t>
            </a:r>
            <a:endParaRPr lang="en-US" dirty="0">
              <a:latin typeface="+mj-lt"/>
            </a:endParaRPr>
          </a:p>
        </p:txBody>
      </p:sp>
      <p:pic>
        <p:nvPicPr>
          <p:cNvPr id="573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825" y="2743200"/>
            <a:ext cx="9020175"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fontScale="90000"/>
          </a:bodyPr>
          <a:lstStyle/>
          <a:p>
            <a:pPr eaLnBrk="1" fontAlgn="auto" hangingPunct="1">
              <a:spcAft>
                <a:spcPts val="0"/>
              </a:spcAft>
              <a:defRPr/>
            </a:pPr>
            <a:r>
              <a:rPr lang="en-US" dirty="0" smtClean="0">
                <a:latin typeface="+mj-lt"/>
              </a:rPr>
              <a:t>Spatial Distribution of Vegetation Growth Rate SR</a:t>
            </a:r>
            <a:endParaRPr lang="en-US" dirty="0">
              <a:latin typeface="+mj-lt"/>
            </a:endParaRPr>
          </a:p>
        </p:txBody>
      </p:sp>
      <p:pic>
        <p:nvPicPr>
          <p:cNvPr id="583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825" y="2743200"/>
            <a:ext cx="9020175"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381000" y="4648200"/>
            <a:ext cx="1981200" cy="1485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 name="Straight Arrow Connector 4"/>
          <p:cNvCxnSpPr/>
          <p:nvPr/>
        </p:nvCxnSpPr>
        <p:spPr>
          <a:xfrm flipH="1" flipV="1">
            <a:off x="914400" y="3200400"/>
            <a:ext cx="45720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1" idx="0"/>
          </p:cNvCxnSpPr>
          <p:nvPr/>
        </p:nvCxnSpPr>
        <p:spPr>
          <a:xfrm flipV="1">
            <a:off x="3936695" y="3276600"/>
            <a:ext cx="482905"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a:stretch>
            <a:fillRect/>
          </a:stretch>
        </p:blipFill>
        <p:spPr>
          <a:xfrm>
            <a:off x="2667000" y="4648200"/>
            <a:ext cx="2539390" cy="1904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6"/>
          <a:stretch>
            <a:fillRect/>
          </a:stretch>
        </p:blipFill>
        <p:spPr>
          <a:xfrm>
            <a:off x="5791200" y="4724400"/>
            <a:ext cx="2542843" cy="1696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Straight Arrow Connector 14"/>
          <p:cNvCxnSpPr>
            <a:stCxn id="12" idx="0"/>
          </p:cNvCxnSpPr>
          <p:nvPr/>
        </p:nvCxnSpPr>
        <p:spPr>
          <a:xfrm flipH="1" flipV="1">
            <a:off x="5638800" y="3352800"/>
            <a:ext cx="1423822"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Spatial Distribution of K at </a:t>
            </a:r>
            <a:r>
              <a:rPr lang="en-US" dirty="0" smtClean="0">
                <a:latin typeface="+mj-lt"/>
              </a:rPr>
              <a:t>SR</a:t>
            </a:r>
            <a:endParaRPr lang="en-US" dirty="0">
              <a:latin typeface="+mj-lt"/>
            </a:endParaRP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6200" y="2743200"/>
            <a:ext cx="9055889" cy="1939480"/>
          </a:xfrm>
          <a:prstGeom prst="rect">
            <a:avLst/>
          </a:prstGeom>
        </p:spPr>
      </p:pic>
    </p:spTree>
    <p:extLst>
      <p:ext uri="{BB962C8B-B14F-4D97-AF65-F5344CB8AC3E}">
        <p14:creationId xmlns:p14="http://schemas.microsoft.com/office/powerpoint/2010/main" val="2945944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Shape 122"/>
          <p:cNvSpPr txBox="1">
            <a:spLocks noGrp="1"/>
          </p:cNvSpPr>
          <p:nvPr>
            <p:ph type="title"/>
          </p:nvPr>
        </p:nvSpPr>
        <p:spPr>
          <a:xfrm>
            <a:off x="457200" y="207963"/>
            <a:ext cx="8229600" cy="1392237"/>
          </a:xfrm>
        </p:spPr>
        <p:txBody>
          <a:bodyPr rtlCol="0">
            <a:noAutofit/>
          </a:bodyPr>
          <a:lstStyle/>
          <a:p>
            <a:pPr eaLnBrk="1" fontAlgn="auto" hangingPunct="1">
              <a:spcAft>
                <a:spcPts val="0"/>
              </a:spcAft>
              <a:defRPr/>
            </a:pPr>
            <a:r>
              <a:rPr lang="en" dirty="0" smtClean="0">
                <a:latin typeface="+mn-lt"/>
              </a:rPr>
              <a:t>Storm Response</a:t>
            </a:r>
            <a:endParaRPr lang="en" dirty="0">
              <a:latin typeface="+mn-lt"/>
            </a:endParaRPr>
          </a:p>
        </p:txBody>
      </p:sp>
      <p:sp>
        <p:nvSpPr>
          <p:cNvPr id="123" name="Shape 123"/>
          <p:cNvSpPr txBox="1">
            <a:spLocks noGrp="1"/>
          </p:cNvSpPr>
          <p:nvPr>
            <p:ph type="body" idx="1"/>
          </p:nvPr>
        </p:nvSpPr>
        <p:spPr>
          <a:xfrm>
            <a:off x="381000" y="2444750"/>
            <a:ext cx="8229600" cy="4114800"/>
          </a:xfrm>
          <a:solidFill>
            <a:schemeClr val="bg1">
              <a:alpha val="50000"/>
            </a:schemeClr>
          </a:solidFill>
        </p:spPr>
        <p:txBody>
          <a:bodyPr rtlCol="0">
            <a:noAutofit/>
          </a:bodyPr>
          <a:lstStyle/>
          <a:p>
            <a:pPr marL="381000" indent="-342900" eaLnBrk="1" fontAlgn="auto" hangingPunct="1">
              <a:spcAft>
                <a:spcPts val="0"/>
              </a:spcAft>
              <a:buClr>
                <a:schemeClr val="dk2"/>
              </a:buClr>
              <a:buSzPct val="120000"/>
              <a:buFont typeface="Arial" pitchFamily="34" charset="0"/>
              <a:buChar char="•"/>
              <a:defRPr/>
            </a:pPr>
            <a:r>
              <a:rPr lang="en" dirty="0" smtClean="0"/>
              <a:t>Collision Regime</a:t>
            </a:r>
          </a:p>
          <a:p>
            <a:pPr marL="682943" lvl="1" indent="-342900" eaLnBrk="1" fontAlgn="auto" hangingPunct="1">
              <a:spcAft>
                <a:spcPts val="0"/>
              </a:spcAft>
              <a:buClr>
                <a:schemeClr val="dk2"/>
              </a:buClr>
              <a:buSzPct val="120000"/>
              <a:buFont typeface="Arial" pitchFamily="34" charset="0"/>
              <a:buChar char="•"/>
              <a:defRPr/>
            </a:pPr>
            <a:r>
              <a:rPr lang="en" sz="2400" dirty="0" smtClean="0"/>
              <a:t>Scarping of beach and dune</a:t>
            </a:r>
          </a:p>
          <a:p>
            <a:pPr marL="682943" lvl="1" indent="-342900" eaLnBrk="1" fontAlgn="auto" hangingPunct="1">
              <a:spcAft>
                <a:spcPts val="0"/>
              </a:spcAft>
              <a:buClr>
                <a:schemeClr val="dk2"/>
              </a:buClr>
              <a:buSzPct val="120000"/>
              <a:buFont typeface="Arial" pitchFamily="34" charset="0"/>
              <a:buChar char="•"/>
              <a:defRPr/>
            </a:pPr>
            <a:r>
              <a:rPr lang="en" sz="2400" dirty="0" smtClean="0"/>
              <a:t>Transfers sand offshore </a:t>
            </a:r>
          </a:p>
          <a:p>
            <a:pPr marL="682943" lvl="1" indent="-342900" eaLnBrk="1" fontAlgn="auto" hangingPunct="1">
              <a:spcAft>
                <a:spcPts val="0"/>
              </a:spcAft>
              <a:buClr>
                <a:schemeClr val="dk2"/>
              </a:buClr>
              <a:buSzPct val="120000"/>
              <a:buFont typeface="Arial" pitchFamily="34" charset="0"/>
              <a:buChar char="•"/>
              <a:defRPr/>
            </a:pPr>
            <a:r>
              <a:rPr lang="en" sz="2400" dirty="0" smtClean="0"/>
              <a:t>Burial or removal of the vegetation</a:t>
            </a:r>
          </a:p>
          <a:p>
            <a:pPr marL="340043" lvl="1" indent="0" eaLnBrk="1" fontAlgn="auto" hangingPunct="1">
              <a:spcAft>
                <a:spcPts val="0"/>
              </a:spcAft>
              <a:buClr>
                <a:schemeClr val="dk2"/>
              </a:buClr>
              <a:buSzPct val="120000"/>
              <a:buFont typeface="Symbol" panose="05050102010706020507" pitchFamily="18" charset="2"/>
              <a:buNone/>
              <a:defRPr/>
            </a:pPr>
            <a:endParaRPr lang="en" sz="2400" dirty="0" smtClean="0"/>
          </a:p>
          <a:p>
            <a:pPr marL="381000" indent="-342900" eaLnBrk="1" fontAlgn="auto" hangingPunct="1">
              <a:spcAft>
                <a:spcPts val="0"/>
              </a:spcAft>
              <a:buClr>
                <a:schemeClr val="dk2"/>
              </a:buClr>
              <a:buSzPct val="120000"/>
              <a:buFont typeface="Arial" pitchFamily="34" charset="0"/>
              <a:buChar char="•"/>
              <a:defRPr/>
            </a:pPr>
            <a:r>
              <a:rPr lang="en" dirty="0" smtClean="0"/>
              <a:t>Overwash and breaching of dune</a:t>
            </a:r>
          </a:p>
          <a:p>
            <a:pPr marL="660400" lvl="2" indent="-342900" eaLnBrk="1" fontAlgn="auto" hangingPunct="1">
              <a:spcAft>
                <a:spcPts val="0"/>
              </a:spcAft>
              <a:buClr>
                <a:schemeClr val="dk2"/>
              </a:buClr>
              <a:buSzPct val="120000"/>
              <a:buFont typeface="Arial" pitchFamily="34" charset="0"/>
              <a:buChar char="•"/>
              <a:defRPr/>
            </a:pPr>
            <a:r>
              <a:rPr lang="en" sz="2400" dirty="0" smtClean="0"/>
              <a:t>Transfers sand to the back barrier</a:t>
            </a:r>
          </a:p>
          <a:p>
            <a:pPr marL="660400" lvl="2" indent="-342900" eaLnBrk="1" fontAlgn="auto" hangingPunct="1">
              <a:spcAft>
                <a:spcPts val="0"/>
              </a:spcAft>
              <a:buClr>
                <a:schemeClr val="dk2"/>
              </a:buClr>
              <a:buSzPct val="120000"/>
              <a:buFont typeface="Arial" pitchFamily="34" charset="0"/>
              <a:buChar char="•"/>
              <a:defRPr/>
            </a:pPr>
            <a:r>
              <a:rPr lang="en" sz="2400" dirty="0" smtClean="0"/>
              <a:t>Burial and loss of vegetation</a:t>
            </a:r>
          </a:p>
          <a:p>
            <a:pPr marL="457200" indent="-419100" algn="ctr" eaLnBrk="1" fontAlgn="auto" hangingPunct="1">
              <a:spcAft>
                <a:spcPts val="0"/>
              </a:spcAft>
              <a:buClr>
                <a:schemeClr val="dk2"/>
              </a:buClr>
              <a:buSzPct val="166666"/>
              <a:buFont typeface="Symbol" panose="05050102010706020507" pitchFamily="18" charset="2"/>
              <a:buNone/>
              <a:defRPr/>
            </a:pPr>
            <a:endParaRPr lang="en" b="1" dirty="0" smtClean="0"/>
          </a:p>
          <a:p>
            <a:pPr marL="274320" indent="-274320" eaLnBrk="1" fontAlgn="auto" hangingPunct="1">
              <a:spcAft>
                <a:spcPts val="0"/>
              </a:spcAft>
              <a:defRPr/>
            </a:pPr>
            <a:endParaRPr lang="en" dirty="0"/>
          </a:p>
        </p:txBody>
      </p:sp>
      <p:pic>
        <p:nvPicPr>
          <p:cNvPr id="30724" name="Picture 2" descr="C:\Users\chouser.GEOG0.000\Desktop\logo_tam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337300"/>
            <a:ext cx="1828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038600"/>
            <a:ext cx="3059113"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smtClean="0">
                <a:latin typeface="+mn-lt"/>
              </a:rPr>
              <a:t>Recovery time along </a:t>
            </a:r>
            <a:r>
              <a:rPr lang="en-US" dirty="0" smtClean="0">
                <a:latin typeface="+mn-lt"/>
              </a:rPr>
              <a:t>SR</a:t>
            </a:r>
            <a:endParaRPr lang="en-US" dirty="0">
              <a:latin typeface="+mn-lt"/>
            </a:endParaRPr>
          </a:p>
        </p:txBody>
      </p:sp>
      <p:pic>
        <p:nvPicPr>
          <p:cNvPr id="604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1"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438400"/>
            <a:ext cx="4343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152400" y="2895600"/>
            <a:ext cx="8991600" cy="1847146"/>
          </a:xfrm>
          <a:prstGeom prst="rect">
            <a:avLst/>
          </a:prstGeom>
        </p:spPr>
      </p:pic>
    </p:spTree>
    <p:extLst>
      <p:ext uri="{BB962C8B-B14F-4D97-AF65-F5344CB8AC3E}">
        <p14:creationId xmlns:p14="http://schemas.microsoft.com/office/powerpoint/2010/main" val="6333665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Fourier </a:t>
            </a:r>
            <a:r>
              <a:rPr lang="en-US" dirty="0" smtClean="0">
                <a:latin typeface="+mj-lt"/>
              </a:rPr>
              <a:t>Transformation</a:t>
            </a:r>
            <a:endParaRPr lang="en-US" dirty="0">
              <a:latin typeface="+mj-lt"/>
            </a:endParaRPr>
          </a:p>
        </p:txBody>
      </p:sp>
      <p:pic>
        <p:nvPicPr>
          <p:cNvPr id="4" name="Picture 3"/>
          <p:cNvPicPr>
            <a:picLocks noChangeAspect="1"/>
          </p:cNvPicPr>
          <p:nvPr/>
        </p:nvPicPr>
        <p:blipFill>
          <a:blip r:embed="rId3"/>
          <a:stretch>
            <a:fillRect/>
          </a:stretch>
        </p:blipFill>
        <p:spPr>
          <a:xfrm>
            <a:off x="411493" y="2468883"/>
            <a:ext cx="8229600" cy="2065032"/>
          </a:xfrm>
          <a:prstGeom prst="rect">
            <a:avLst/>
          </a:prstGeom>
        </p:spPr>
      </p:pic>
      <p:pic>
        <p:nvPicPr>
          <p:cNvPr id="7" name="Picture 6"/>
          <p:cNvPicPr>
            <a:picLocks noChangeAspect="1"/>
          </p:cNvPicPr>
          <p:nvPr/>
        </p:nvPicPr>
        <p:blipFill rotWithShape="1">
          <a:blip r:embed="rId4"/>
          <a:srcRect l="5136" t="30461" r="5440" b="37735"/>
          <a:stretch/>
        </p:blipFill>
        <p:spPr>
          <a:xfrm>
            <a:off x="411493" y="4709156"/>
            <a:ext cx="7997589" cy="1760561"/>
          </a:xfrm>
          <a:prstGeom prst="rect">
            <a:avLst/>
          </a:prstGeom>
        </p:spPr>
      </p:pic>
      <p:sp>
        <p:nvSpPr>
          <p:cNvPr id="6" name="Rectangle 5"/>
          <p:cNvSpPr/>
          <p:nvPr/>
        </p:nvSpPr>
        <p:spPr>
          <a:xfrm>
            <a:off x="598182" y="5067300"/>
            <a:ext cx="7342643" cy="1219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6784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Fourier </a:t>
            </a:r>
            <a:r>
              <a:rPr lang="en-US" dirty="0" smtClean="0">
                <a:latin typeface="+mj-lt"/>
              </a:rPr>
              <a:t>Transformation</a:t>
            </a:r>
            <a:endParaRPr lang="en-US" dirty="0">
              <a:latin typeface="+mj-lt"/>
            </a:endParaRPr>
          </a:p>
        </p:txBody>
      </p:sp>
      <p:pic>
        <p:nvPicPr>
          <p:cNvPr id="4" name="Picture 3"/>
          <p:cNvPicPr>
            <a:picLocks noChangeAspect="1"/>
          </p:cNvPicPr>
          <p:nvPr/>
        </p:nvPicPr>
        <p:blipFill>
          <a:blip r:embed="rId3"/>
          <a:stretch>
            <a:fillRect/>
          </a:stretch>
        </p:blipFill>
        <p:spPr>
          <a:xfrm>
            <a:off x="411493" y="2468883"/>
            <a:ext cx="8229600" cy="2065032"/>
          </a:xfrm>
          <a:prstGeom prst="rect">
            <a:avLst/>
          </a:prstGeom>
        </p:spPr>
      </p:pic>
      <p:pic>
        <p:nvPicPr>
          <p:cNvPr id="7" name="Picture 6"/>
          <p:cNvPicPr>
            <a:picLocks noChangeAspect="1"/>
          </p:cNvPicPr>
          <p:nvPr/>
        </p:nvPicPr>
        <p:blipFill rotWithShape="1">
          <a:blip r:embed="rId4"/>
          <a:srcRect l="5136" t="30461" r="5440" b="37735"/>
          <a:stretch/>
        </p:blipFill>
        <p:spPr>
          <a:xfrm>
            <a:off x="411493" y="4709156"/>
            <a:ext cx="7997589" cy="1760561"/>
          </a:xfrm>
          <a:prstGeom prst="rect">
            <a:avLst/>
          </a:prstGeom>
        </p:spPr>
      </p:pic>
      <p:sp>
        <p:nvSpPr>
          <p:cNvPr id="6" name="Rectangle 5"/>
          <p:cNvSpPr/>
          <p:nvPr/>
        </p:nvSpPr>
        <p:spPr>
          <a:xfrm>
            <a:off x="598182" y="5067300"/>
            <a:ext cx="7342643" cy="1219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6" idx="2"/>
          </p:cNvCxnSpPr>
          <p:nvPr/>
        </p:nvCxnSpPr>
        <p:spPr>
          <a:xfrm>
            <a:off x="4269504" y="5067300"/>
            <a:ext cx="0" cy="121920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5894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Fourier </a:t>
            </a:r>
            <a:r>
              <a:rPr lang="en-US" dirty="0" smtClean="0">
                <a:latin typeface="+mj-lt"/>
              </a:rPr>
              <a:t>Transformation</a:t>
            </a:r>
            <a:endParaRPr lang="en-US" dirty="0">
              <a:latin typeface="+mj-lt"/>
            </a:endParaRPr>
          </a:p>
        </p:txBody>
      </p:sp>
      <p:pic>
        <p:nvPicPr>
          <p:cNvPr id="4" name="Picture 3"/>
          <p:cNvPicPr>
            <a:picLocks noChangeAspect="1"/>
          </p:cNvPicPr>
          <p:nvPr/>
        </p:nvPicPr>
        <p:blipFill>
          <a:blip r:embed="rId3"/>
          <a:stretch>
            <a:fillRect/>
          </a:stretch>
        </p:blipFill>
        <p:spPr>
          <a:xfrm>
            <a:off x="411493" y="2468883"/>
            <a:ext cx="8229600" cy="2065032"/>
          </a:xfrm>
          <a:prstGeom prst="rect">
            <a:avLst/>
          </a:prstGeom>
        </p:spPr>
      </p:pic>
      <p:pic>
        <p:nvPicPr>
          <p:cNvPr id="7" name="Picture 6"/>
          <p:cNvPicPr>
            <a:picLocks noChangeAspect="1"/>
          </p:cNvPicPr>
          <p:nvPr/>
        </p:nvPicPr>
        <p:blipFill rotWithShape="1">
          <a:blip r:embed="rId4"/>
          <a:srcRect l="5136" t="30461" r="5440" b="37735"/>
          <a:stretch/>
        </p:blipFill>
        <p:spPr>
          <a:xfrm>
            <a:off x="411493" y="4709156"/>
            <a:ext cx="7997589" cy="1760561"/>
          </a:xfrm>
          <a:prstGeom prst="rect">
            <a:avLst/>
          </a:prstGeom>
        </p:spPr>
      </p:pic>
      <p:sp>
        <p:nvSpPr>
          <p:cNvPr id="6" name="Rectangle 5"/>
          <p:cNvSpPr/>
          <p:nvPr/>
        </p:nvSpPr>
        <p:spPr>
          <a:xfrm>
            <a:off x="598182" y="5067300"/>
            <a:ext cx="7342643" cy="1219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1265695" y="5067300"/>
            <a:ext cx="0" cy="1219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33208" y="5067300"/>
            <a:ext cx="0" cy="1219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600721" y="5067300"/>
            <a:ext cx="0" cy="1219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68234" y="5067300"/>
            <a:ext cx="0" cy="1219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935747" y="5067300"/>
            <a:ext cx="0" cy="1219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03260" y="5067300"/>
            <a:ext cx="0" cy="1219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70773" y="5067300"/>
            <a:ext cx="0" cy="1219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938286" y="5067300"/>
            <a:ext cx="0" cy="1219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605799" y="5067300"/>
            <a:ext cx="0" cy="1219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273312" y="5067300"/>
            <a:ext cx="0" cy="1219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1595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5136" t="30461" r="5440" b="37735"/>
          <a:stretch/>
        </p:blipFill>
        <p:spPr>
          <a:xfrm>
            <a:off x="411493" y="4709156"/>
            <a:ext cx="7997589" cy="1760561"/>
          </a:xfrm>
          <a:prstGeom prst="rect">
            <a:avLst/>
          </a:prstGeom>
        </p:spPr>
      </p:pic>
      <p:grpSp>
        <p:nvGrpSpPr>
          <p:cNvPr id="59" name="Group 58"/>
          <p:cNvGrpSpPr/>
          <p:nvPr/>
        </p:nvGrpSpPr>
        <p:grpSpPr>
          <a:xfrm>
            <a:off x="918221" y="5067300"/>
            <a:ext cx="6720819" cy="1219200"/>
            <a:chOff x="1051571" y="5349234"/>
            <a:chExt cx="6720819" cy="960117"/>
          </a:xfrm>
        </p:grpSpPr>
        <p:cxnSp>
          <p:nvCxnSpPr>
            <p:cNvPr id="34" name="Straight Connector 33"/>
            <p:cNvCxnSpPr/>
            <p:nvPr/>
          </p:nvCxnSpPr>
          <p:spPr>
            <a:xfrm>
              <a:off x="1051571"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71610"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691649"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331727"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651766"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71805"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91844"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611883"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931922"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51961"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572000"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892039"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212078"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532117"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852156"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172195"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492234"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812273"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132312"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011688"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452351"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772390" y="5349234"/>
              <a:ext cx="0" cy="9601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latin typeface="+mj-lt"/>
              </a:rPr>
              <a:t>Fourier </a:t>
            </a:r>
            <a:r>
              <a:rPr lang="en-US" dirty="0" smtClean="0">
                <a:latin typeface="+mj-lt"/>
              </a:rPr>
              <a:t>Transformation</a:t>
            </a:r>
            <a:endParaRPr lang="en-US" dirty="0">
              <a:latin typeface="+mj-lt"/>
            </a:endParaRPr>
          </a:p>
        </p:txBody>
      </p:sp>
      <p:pic>
        <p:nvPicPr>
          <p:cNvPr id="4" name="Picture 3"/>
          <p:cNvPicPr>
            <a:picLocks noChangeAspect="1"/>
          </p:cNvPicPr>
          <p:nvPr/>
        </p:nvPicPr>
        <p:blipFill>
          <a:blip r:embed="rId4"/>
          <a:stretch>
            <a:fillRect/>
          </a:stretch>
        </p:blipFill>
        <p:spPr>
          <a:xfrm>
            <a:off x="411493" y="2468883"/>
            <a:ext cx="8229600" cy="2065032"/>
          </a:xfrm>
          <a:prstGeom prst="rect">
            <a:avLst/>
          </a:prstGeom>
        </p:spPr>
      </p:pic>
      <p:sp>
        <p:nvSpPr>
          <p:cNvPr id="6" name="Rectangle 5"/>
          <p:cNvSpPr/>
          <p:nvPr/>
        </p:nvSpPr>
        <p:spPr>
          <a:xfrm>
            <a:off x="598182" y="5067300"/>
            <a:ext cx="7342643" cy="1219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6058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smtClean="0">
                <a:latin typeface="+mn-lt"/>
              </a:rPr>
              <a:t>Changing Storm Frequencies</a:t>
            </a:r>
            <a:endParaRPr lang="en-US" dirty="0">
              <a:latin typeface="+mn-lt"/>
            </a:endParaRPr>
          </a:p>
        </p:txBody>
      </p:sp>
      <p:pic>
        <p:nvPicPr>
          <p:cNvPr id="2" name="Picture 1"/>
          <p:cNvPicPr>
            <a:picLocks noChangeAspect="1"/>
          </p:cNvPicPr>
          <p:nvPr/>
        </p:nvPicPr>
        <p:blipFill>
          <a:blip r:embed="rId2"/>
          <a:stretch>
            <a:fillRect/>
          </a:stretch>
        </p:blipFill>
        <p:spPr>
          <a:xfrm>
            <a:off x="462375" y="2593975"/>
            <a:ext cx="3972659" cy="4235450"/>
          </a:xfrm>
          <a:prstGeom prst="rect">
            <a:avLst/>
          </a:prstGeom>
        </p:spPr>
      </p:pic>
      <p:pic>
        <p:nvPicPr>
          <p:cNvPr id="3" name="Picture 2"/>
          <p:cNvPicPr>
            <a:picLocks noChangeAspect="1"/>
          </p:cNvPicPr>
          <p:nvPr/>
        </p:nvPicPr>
        <p:blipFill>
          <a:blip r:embed="rId3"/>
          <a:stretch>
            <a:fillRect/>
          </a:stretch>
        </p:blipFill>
        <p:spPr>
          <a:xfrm>
            <a:off x="4834317" y="2543174"/>
            <a:ext cx="3881058" cy="4210520"/>
          </a:xfrm>
          <a:prstGeom prst="rect">
            <a:avLst/>
          </a:prstGeom>
        </p:spPr>
      </p:pic>
      <p:sp>
        <p:nvSpPr>
          <p:cNvPr id="4" name="TextBox 3"/>
          <p:cNvSpPr txBox="1"/>
          <p:nvPr/>
        </p:nvSpPr>
        <p:spPr>
          <a:xfrm>
            <a:off x="600075" y="2200275"/>
            <a:ext cx="372218" cy="307777"/>
          </a:xfrm>
          <a:prstGeom prst="rect">
            <a:avLst/>
          </a:prstGeom>
          <a:noFill/>
        </p:spPr>
        <p:txBody>
          <a:bodyPr wrap="none" rtlCol="0">
            <a:spAutoFit/>
          </a:bodyPr>
          <a:lstStyle/>
          <a:p>
            <a:r>
              <a:rPr lang="en-US" dirty="0" smtClean="0">
                <a:latin typeface="+mn-lt"/>
              </a:rPr>
              <a:t>FP</a:t>
            </a:r>
            <a:endParaRPr lang="en-US" dirty="0">
              <a:latin typeface="+mn-lt"/>
            </a:endParaRPr>
          </a:p>
        </p:txBody>
      </p:sp>
      <p:sp>
        <p:nvSpPr>
          <p:cNvPr id="8" name="TextBox 7"/>
          <p:cNvSpPr txBox="1"/>
          <p:nvPr/>
        </p:nvSpPr>
        <p:spPr>
          <a:xfrm>
            <a:off x="5029200" y="2219325"/>
            <a:ext cx="385042" cy="307777"/>
          </a:xfrm>
          <a:prstGeom prst="rect">
            <a:avLst/>
          </a:prstGeom>
          <a:noFill/>
        </p:spPr>
        <p:txBody>
          <a:bodyPr wrap="none" rtlCol="0">
            <a:spAutoFit/>
          </a:bodyPr>
          <a:lstStyle/>
          <a:p>
            <a:r>
              <a:rPr lang="en-US" dirty="0" smtClean="0">
                <a:latin typeface="+mn-lt"/>
              </a:rPr>
              <a:t>SR</a:t>
            </a:r>
            <a:endParaRPr lang="en-US" dirty="0">
              <a:latin typeface="+mn-lt"/>
            </a:endParaRPr>
          </a:p>
        </p:txBody>
      </p:sp>
    </p:spTree>
    <p:extLst>
      <p:ext uri="{BB962C8B-B14F-4D97-AF65-F5344CB8AC3E}">
        <p14:creationId xmlns:p14="http://schemas.microsoft.com/office/powerpoint/2010/main" val="8155759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smtClean="0">
                <a:latin typeface="+mn-lt"/>
              </a:rPr>
              <a:t>Changing Storm Magnitudes</a:t>
            </a:r>
            <a:endParaRPr lang="en-US" dirty="0">
              <a:latin typeface="+mn-lt"/>
            </a:endParaRPr>
          </a:p>
        </p:txBody>
      </p:sp>
      <p:pic>
        <p:nvPicPr>
          <p:cNvPr id="2" name="Picture 1"/>
          <p:cNvPicPr>
            <a:picLocks noChangeAspect="1"/>
          </p:cNvPicPr>
          <p:nvPr/>
        </p:nvPicPr>
        <p:blipFill>
          <a:blip r:embed="rId2"/>
          <a:stretch>
            <a:fillRect/>
          </a:stretch>
        </p:blipFill>
        <p:spPr>
          <a:xfrm>
            <a:off x="272954" y="2218029"/>
            <a:ext cx="4542265" cy="4416687"/>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Response and Recovery</a:t>
            </a:r>
            <a:endParaRPr lang="en-US" dirty="0">
              <a:latin typeface="+mj-lt"/>
            </a:endParaRPr>
          </a:p>
        </p:txBody>
      </p:sp>
      <p:pic>
        <p:nvPicPr>
          <p:cNvPr id="4" name="Picture 3"/>
          <p:cNvPicPr>
            <a:picLocks noChangeAspect="1"/>
          </p:cNvPicPr>
          <p:nvPr/>
        </p:nvPicPr>
        <p:blipFill>
          <a:blip r:embed="rId3"/>
          <a:stretch>
            <a:fillRect/>
          </a:stretch>
        </p:blipFill>
        <p:spPr>
          <a:xfrm>
            <a:off x="434632" y="2390274"/>
            <a:ext cx="5278955" cy="4291263"/>
          </a:xfrm>
          <a:prstGeom prst="rect">
            <a:avLst/>
          </a:prstGeom>
        </p:spPr>
      </p:pic>
    </p:spTree>
    <p:extLst>
      <p:ext uri="{BB962C8B-B14F-4D97-AF65-F5344CB8AC3E}">
        <p14:creationId xmlns:p14="http://schemas.microsoft.com/office/powerpoint/2010/main" val="4221379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mj-lt"/>
            </a:endParaRPr>
          </a:p>
        </p:txBody>
      </p:sp>
      <p:pic>
        <p:nvPicPr>
          <p:cNvPr id="4" name="Picture 3"/>
          <p:cNvPicPr>
            <a:picLocks noChangeAspect="1"/>
          </p:cNvPicPr>
          <p:nvPr/>
        </p:nvPicPr>
        <p:blipFill>
          <a:blip r:embed="rId2"/>
          <a:stretch>
            <a:fillRect/>
          </a:stretch>
        </p:blipFill>
        <p:spPr>
          <a:xfrm>
            <a:off x="805527" y="2424222"/>
            <a:ext cx="4298102" cy="4130918"/>
          </a:xfrm>
          <a:prstGeom prst="rect">
            <a:avLst/>
          </a:prstGeom>
        </p:spPr>
      </p:pic>
    </p:spTree>
    <p:extLst>
      <p:ext uri="{BB962C8B-B14F-4D97-AF65-F5344CB8AC3E}">
        <p14:creationId xmlns:p14="http://schemas.microsoft.com/office/powerpoint/2010/main" val="30689426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smtClean="0">
                <a:latin typeface="+mn-lt"/>
              </a:rPr>
              <a:t>Future Directions </a:t>
            </a:r>
            <a:endParaRPr lang="en-US" dirty="0">
              <a:latin typeface="+mn-lt"/>
            </a:endParaRPr>
          </a:p>
        </p:txBody>
      </p:sp>
      <p:sp>
        <p:nvSpPr>
          <p:cNvPr id="62467" name="Text Placeholder 2"/>
          <p:cNvSpPr>
            <a:spLocks noGrp="1"/>
          </p:cNvSpPr>
          <p:nvPr>
            <p:ph type="body" idx="1"/>
          </p:nvPr>
        </p:nvSpPr>
        <p:spPr>
          <a:xfrm>
            <a:off x="457200" y="2590800"/>
            <a:ext cx="8229600" cy="3976688"/>
          </a:xfrm>
        </p:spPr>
        <p:txBody>
          <a:bodyPr/>
          <a:lstStyle/>
          <a:p>
            <a:pPr marL="273050" lvl="4" indent="-273050" eaLnBrk="1" hangingPunct="1">
              <a:buClr>
                <a:schemeClr val="tx2"/>
              </a:buClr>
              <a:buSzPct val="120000"/>
              <a:buFont typeface="Arial" panose="020B0604020202020204" pitchFamily="34" charset="0"/>
              <a:buChar char="•"/>
            </a:pPr>
            <a:r>
              <a:rPr lang="en-US" altLang="en-US" sz="2400" smtClean="0"/>
              <a:t>Does the recovery occur in the same location and the same rate or is there an offset between vegetation and dune recovery? </a:t>
            </a:r>
          </a:p>
          <a:p>
            <a:pPr lvl="1" eaLnBrk="1" hangingPunct="1">
              <a:buClr>
                <a:schemeClr val="tx2"/>
              </a:buClr>
              <a:buSzPct val="120000"/>
              <a:buFont typeface="Arial" panose="020B0604020202020204" pitchFamily="34" charset="0"/>
              <a:buChar char="•"/>
            </a:pPr>
            <a:r>
              <a:rPr lang="en-US" altLang="en-US" smtClean="0"/>
              <a:t>Use LiDAR data to determine the location of dunes and recovery of dunes</a:t>
            </a:r>
          </a:p>
        </p:txBody>
      </p:sp>
      <p:pic>
        <p:nvPicPr>
          <p:cNvPr id="624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324600"/>
            <a:ext cx="18288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Shape 128"/>
          <p:cNvSpPr txBox="1">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 dirty="0" smtClean="0">
                <a:latin typeface="+mn-lt"/>
              </a:rPr>
              <a:t>Vegetation Recovery </a:t>
            </a:r>
            <a:endParaRPr lang="en" dirty="0">
              <a:latin typeface="+mn-lt"/>
            </a:endParaRPr>
          </a:p>
        </p:txBody>
      </p:sp>
      <p:sp>
        <p:nvSpPr>
          <p:cNvPr id="129" name="Shape 129"/>
          <p:cNvSpPr txBox="1">
            <a:spLocks noGrp="1"/>
          </p:cNvSpPr>
          <p:nvPr>
            <p:ph type="body" idx="1"/>
          </p:nvPr>
        </p:nvSpPr>
        <p:spPr>
          <a:xfrm>
            <a:off x="457200" y="1752600"/>
            <a:ext cx="8229600" cy="4814888"/>
          </a:xfrm>
        </p:spPr>
        <p:txBody>
          <a:bodyPr rtlCol="0">
            <a:normAutofit/>
          </a:bodyPr>
          <a:lstStyle/>
          <a:p>
            <a:pPr marL="274320" indent="-274320" eaLnBrk="1" fontAlgn="auto" hangingPunct="1">
              <a:spcAft>
                <a:spcPts val="0"/>
              </a:spcAft>
              <a:buClr>
                <a:schemeClr val="tx2"/>
              </a:buClr>
              <a:buSzPct val="120000"/>
              <a:buFont typeface="Arial" pitchFamily="34" charset="0"/>
              <a:buChar char="•"/>
              <a:defRPr/>
            </a:pPr>
            <a:r>
              <a:rPr lang="en" dirty="0" smtClean="0"/>
              <a:t>Recovery Mechanisms:</a:t>
            </a:r>
          </a:p>
          <a:p>
            <a:pPr lvl="2" eaLnBrk="1" fontAlgn="auto" hangingPunct="1">
              <a:spcAft>
                <a:spcPts val="0"/>
              </a:spcAft>
              <a:buClr>
                <a:schemeClr val="tx2"/>
              </a:buClr>
              <a:buSzPct val="120000"/>
              <a:buFont typeface="Arial" pitchFamily="34" charset="0"/>
              <a:buChar char="•"/>
              <a:defRPr/>
            </a:pPr>
            <a:r>
              <a:rPr lang="en" sz="2200" dirty="0" smtClean="0"/>
              <a:t>Reemergence of buried plants</a:t>
            </a:r>
          </a:p>
          <a:p>
            <a:pPr lvl="2" eaLnBrk="1" fontAlgn="auto" hangingPunct="1">
              <a:spcAft>
                <a:spcPts val="0"/>
              </a:spcAft>
              <a:buClr>
                <a:schemeClr val="tx2"/>
              </a:buClr>
              <a:buSzPct val="120000"/>
              <a:buFont typeface="Arial" pitchFamily="34" charset="0"/>
              <a:buChar char="•"/>
              <a:defRPr/>
            </a:pPr>
            <a:r>
              <a:rPr lang="en" sz="2200" dirty="0" smtClean="0"/>
              <a:t>Roots and Rhizomes</a:t>
            </a:r>
          </a:p>
          <a:p>
            <a:pPr lvl="2" eaLnBrk="1" fontAlgn="auto" hangingPunct="1">
              <a:spcAft>
                <a:spcPts val="0"/>
              </a:spcAft>
              <a:buClr>
                <a:schemeClr val="tx2"/>
              </a:buClr>
              <a:buSzPct val="120000"/>
              <a:buFont typeface="Arial" pitchFamily="34" charset="0"/>
              <a:buChar char="•"/>
              <a:defRPr/>
            </a:pPr>
            <a:r>
              <a:rPr lang="en" sz="2200" dirty="0" smtClean="0"/>
              <a:t>Seed banks</a:t>
            </a:r>
          </a:p>
          <a:p>
            <a:pPr lvl="2" eaLnBrk="1" fontAlgn="auto" hangingPunct="1">
              <a:spcAft>
                <a:spcPts val="0"/>
              </a:spcAft>
              <a:buClr>
                <a:schemeClr val="tx2"/>
              </a:buClr>
              <a:buSzPct val="120000"/>
              <a:buFont typeface="Arial" pitchFamily="34" charset="0"/>
              <a:buChar char="•"/>
              <a:defRPr/>
            </a:pPr>
            <a:r>
              <a:rPr lang="en" sz="2200" dirty="0" smtClean="0"/>
              <a:t>Colonization from other parts of the island</a:t>
            </a:r>
          </a:p>
          <a:p>
            <a:pPr marL="274320" indent="-274320" eaLnBrk="1" fontAlgn="auto" hangingPunct="1">
              <a:spcAft>
                <a:spcPts val="0"/>
              </a:spcAft>
              <a:buClr>
                <a:schemeClr val="tx2"/>
              </a:buClr>
              <a:buSzPct val="120000"/>
              <a:buFont typeface="Arial" pitchFamily="34" charset="0"/>
              <a:buChar char="•"/>
              <a:defRPr/>
            </a:pPr>
            <a:r>
              <a:rPr lang="en" dirty="0" smtClean="0"/>
              <a:t>Previous Studies of barrier island vegetation recovery</a:t>
            </a:r>
          </a:p>
          <a:p>
            <a:pPr lvl="1" indent="-274320" eaLnBrk="1" fontAlgn="auto" hangingPunct="1">
              <a:spcAft>
                <a:spcPts val="0"/>
              </a:spcAft>
              <a:buClr>
                <a:schemeClr val="tx2"/>
              </a:buClr>
              <a:buSzPct val="120000"/>
              <a:buFont typeface="Arial" pitchFamily="34" charset="0"/>
              <a:buChar char="•"/>
              <a:defRPr/>
            </a:pPr>
            <a:r>
              <a:rPr lang="en-US" dirty="0" smtClean="0"/>
              <a:t>Miller et al. (2010) </a:t>
            </a:r>
          </a:p>
          <a:p>
            <a:pPr marL="627063" lvl="2" indent="0" eaLnBrk="1" fontAlgn="auto" hangingPunct="1">
              <a:spcAft>
                <a:spcPts val="0"/>
              </a:spcAft>
              <a:buClr>
                <a:schemeClr val="tx2"/>
              </a:buClr>
              <a:buSzPct val="120000"/>
              <a:buFont typeface="Symbol" panose="05050102010706020507" pitchFamily="18" charset="2"/>
              <a:buNone/>
              <a:defRPr/>
            </a:pPr>
            <a:r>
              <a:rPr lang="en-US" sz="2200" dirty="0" smtClean="0"/>
              <a:t>	Used vegetation census, happened to have a hurricane 	during the study period </a:t>
            </a:r>
          </a:p>
          <a:p>
            <a:pPr lvl="1" indent="-274320" eaLnBrk="1" fontAlgn="auto" hangingPunct="1">
              <a:spcAft>
                <a:spcPts val="0"/>
              </a:spcAft>
              <a:buClr>
                <a:schemeClr val="tx2"/>
              </a:buClr>
              <a:buSzPct val="120000"/>
              <a:buFont typeface="Arial" pitchFamily="34" charset="0"/>
              <a:buChar char="•"/>
              <a:defRPr/>
            </a:pPr>
            <a:r>
              <a:rPr lang="en-US" dirty="0" smtClean="0"/>
              <a:t>Snyder and Boss (2002)</a:t>
            </a:r>
          </a:p>
          <a:p>
            <a:pPr marL="301943" lvl="1" indent="0" eaLnBrk="1" fontAlgn="auto" hangingPunct="1">
              <a:spcAft>
                <a:spcPts val="0"/>
              </a:spcAft>
              <a:buClr>
                <a:schemeClr val="tx2"/>
              </a:buClr>
              <a:buSzPct val="120000"/>
              <a:buFont typeface="Symbol" panose="05050102010706020507" pitchFamily="18" charset="2"/>
              <a:buNone/>
              <a:defRPr/>
            </a:pPr>
            <a:r>
              <a:rPr lang="en-US" dirty="0"/>
              <a:t>	</a:t>
            </a:r>
            <a:r>
              <a:rPr lang="en-US" dirty="0" smtClean="0"/>
              <a:t>Proxy island used to measure pre-storm vegetation</a:t>
            </a:r>
            <a:endParaRPr lang="en" dirty="0"/>
          </a:p>
        </p:txBody>
      </p:sp>
      <p:pic>
        <p:nvPicPr>
          <p:cNvPr id="32772" name="Picture 2" descr="C:\Users\chouser.GEOG0.000\Desktop\logo_tam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324600"/>
            <a:ext cx="1828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txBox="1">
            <a:spLocks noGrp="1"/>
          </p:cNvSpPr>
          <p:nvPr>
            <p:ph type="ctrTitle"/>
          </p:nvPr>
        </p:nvSpPr>
        <p:spPr>
          <a:xfrm>
            <a:off x="685800" y="1600200"/>
            <a:ext cx="7772400" cy="1779588"/>
          </a:xfrm>
        </p:spPr>
        <p:txBody>
          <a:bodyPr lIns="91425" tIns="91425" rIns="91425" bIns="91425" rtlCol="0">
            <a:noAutofit/>
          </a:bodyPr>
          <a:lstStyle/>
          <a:p>
            <a:pPr eaLnBrk="1" fontAlgn="auto" hangingPunct="1">
              <a:spcAft>
                <a:spcPts val="0"/>
              </a:spcAft>
              <a:defRPr/>
            </a:pPr>
            <a:r>
              <a:rPr lang="en-US" sz="4000" dirty="0"/>
              <a:t>QUANTIFYING VEGETATION RECOVERY ON SANTA ROSA ISLAND</a:t>
            </a:r>
            <a:endParaRPr lang="en" sz="4000" dirty="0">
              <a:solidFill>
                <a:srgbClr val="000000"/>
              </a:solidFill>
              <a:latin typeface="+mn-lt"/>
              <a:ea typeface="Times New Roman"/>
              <a:cs typeface="Times New Roman"/>
              <a:sym typeface="Times New Roman"/>
            </a:endParaRPr>
          </a:p>
        </p:txBody>
      </p:sp>
      <p:sp>
        <p:nvSpPr>
          <p:cNvPr id="64515" name="Shape 105"/>
          <p:cNvSpPr>
            <a:spLocks noGrp="1"/>
          </p:cNvSpPr>
          <p:nvPr>
            <p:ph type="subTitle" idx="1"/>
          </p:nvPr>
        </p:nvSpPr>
        <p:spPr>
          <a:xfrm>
            <a:off x="1371600" y="3556000"/>
            <a:ext cx="6400800" cy="1473200"/>
          </a:xfrm>
        </p:spPr>
        <p:txBody>
          <a:bodyPr lIns="91425" tIns="91425" rIns="91425" bIns="91425"/>
          <a:lstStyle/>
          <a:p>
            <a:pPr eaLnBrk="1" hangingPunct="1"/>
            <a:r>
              <a:rPr lang="en-US" altLang="en-US" smtClean="0"/>
              <a:t>Elizabeth Rentschlar</a:t>
            </a:r>
          </a:p>
        </p:txBody>
      </p:sp>
      <p:sp>
        <p:nvSpPr>
          <p:cNvPr id="4" name="Rectangle 3"/>
          <p:cNvSpPr/>
          <p:nvPr/>
        </p:nvSpPr>
        <p:spPr>
          <a:xfrm>
            <a:off x="0" y="6248400"/>
            <a:ext cx="1981200" cy="6096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ym typeface="Arial"/>
            </a:endParaRPr>
          </a:p>
        </p:txBody>
      </p:sp>
      <p:pic>
        <p:nvPicPr>
          <p:cNvPr id="64517" name="Picture 2" descr="C:\Users\chouser.GEOG0.000\Desktop\logo_tam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324600"/>
            <a:ext cx="1828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2"/>
          <p:cNvSpPr>
            <a:spLocks noGrp="1"/>
          </p:cNvSpPr>
          <p:nvPr>
            <p:ph type="title"/>
          </p:nvPr>
        </p:nvSpPr>
        <p:spPr/>
        <p:txBody>
          <a:bodyPr/>
          <a:lstStyle/>
          <a:p>
            <a:pPr eaLnBrk="1" hangingPunct="1"/>
            <a:r>
              <a:rPr lang="en-US" altLang="en-US" smtClean="0"/>
              <a:t>Accuracy Assessments </a:t>
            </a:r>
          </a:p>
        </p:txBody>
      </p:sp>
      <p:graphicFrame>
        <p:nvGraphicFramePr>
          <p:cNvPr id="4" name="Table 3"/>
          <p:cNvGraphicFramePr>
            <a:graphicFrameLocks noGrp="1"/>
          </p:cNvGraphicFramePr>
          <p:nvPr/>
        </p:nvGraphicFramePr>
        <p:xfrm>
          <a:off x="1981200" y="2971800"/>
          <a:ext cx="4572000" cy="2743200"/>
        </p:xfrm>
        <a:graphic>
          <a:graphicData uri="http://schemas.openxmlformats.org/drawingml/2006/table">
            <a:tbl>
              <a:tblPr/>
              <a:tblGrid>
                <a:gridCol w="1143000"/>
                <a:gridCol w="1143000"/>
                <a:gridCol w="1143000"/>
                <a:gridCol w="1143000"/>
              </a:tblGrid>
              <a:tr h="161925">
                <a:tc>
                  <a:txBody>
                    <a:bodyPr/>
                    <a:lstStyle/>
                    <a:p>
                      <a:pPr algn="l" rtl="0" fontAlgn="b"/>
                      <a:endParaRPr lang="en-US" dirty="0">
                        <a:effectLst/>
                      </a:endParaRP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3">
                  <a:txBody>
                    <a:bodyPr/>
                    <a:lstStyle/>
                    <a:p>
                      <a:pPr algn="ctr" rtl="0" fontAlgn="b"/>
                      <a:r>
                        <a:rPr lang="en-US" dirty="0">
                          <a:solidFill>
                            <a:srgbClr val="000000"/>
                          </a:solidFill>
                          <a:effectLst/>
                        </a:rPr>
                        <a:t>FP</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pPr rtl="0" fontAlgn="b"/>
                      <a:endParaRPr lang="en-US" dirty="0">
                        <a:effectLst/>
                      </a:endParaRP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pPr rtl="0" fontAlgn="b"/>
                      <a:endParaRPr lang="en-US" dirty="0">
                        <a:effectLst/>
                      </a:endParaRP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61925">
                <a:tc>
                  <a:txBody>
                    <a:bodyPr/>
                    <a:lstStyle/>
                    <a:p>
                      <a:pPr rtl="0" fontAlgn="b"/>
                      <a:endParaRPr lang="en-US" dirty="0">
                        <a:effectLst/>
                      </a:endParaRP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b="1" dirty="0">
                          <a:solidFill>
                            <a:srgbClr val="000000"/>
                          </a:solidFill>
                          <a:effectLst/>
                        </a:rPr>
                        <a:t>Overall</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b="1" dirty="0">
                          <a:solidFill>
                            <a:srgbClr val="000000"/>
                          </a:solidFill>
                          <a:effectLst/>
                        </a:rPr>
                        <a:t>Kappa</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b="1" dirty="0">
                          <a:solidFill>
                            <a:srgbClr val="000000"/>
                          </a:solidFill>
                          <a:effectLst/>
                        </a:rPr>
                        <a:t>Veg</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61925">
                <a:tc>
                  <a:txBody>
                    <a:bodyPr/>
                    <a:lstStyle/>
                    <a:p>
                      <a:pPr algn="r" rtl="0" fontAlgn="b"/>
                      <a:r>
                        <a:rPr lang="en-US">
                          <a:solidFill>
                            <a:srgbClr val="000000"/>
                          </a:solidFill>
                          <a:effectLst/>
                        </a:rPr>
                        <a:t>1994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99.05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0.99</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100.00</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61925">
                <a:tc>
                  <a:txBody>
                    <a:bodyPr/>
                    <a:lstStyle/>
                    <a:p>
                      <a:pPr algn="r" rtl="0" fontAlgn="b"/>
                      <a:r>
                        <a:rPr lang="en-US">
                          <a:solidFill>
                            <a:srgbClr val="000000"/>
                          </a:solidFill>
                          <a:effectLst/>
                        </a:rPr>
                        <a:t>1997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95.22</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0.95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88.75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61925">
                <a:tc>
                  <a:txBody>
                    <a:bodyPr/>
                    <a:lstStyle/>
                    <a:p>
                      <a:pPr algn="r" rtl="0" fontAlgn="b"/>
                      <a:r>
                        <a:rPr lang="en-US">
                          <a:solidFill>
                            <a:srgbClr val="000000"/>
                          </a:solidFill>
                          <a:effectLst/>
                        </a:rPr>
                        <a:t>1999</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98.10</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0.98</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97.50</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61925">
                <a:tc>
                  <a:txBody>
                    <a:bodyPr/>
                    <a:lstStyle/>
                    <a:p>
                      <a:pPr algn="r" rtl="0" fontAlgn="b"/>
                      <a:r>
                        <a:rPr lang="en-US">
                          <a:solidFill>
                            <a:srgbClr val="000000"/>
                          </a:solidFill>
                          <a:effectLst/>
                        </a:rPr>
                        <a:t>2000</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91.43</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0.91</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83.75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61925">
                <a:tc>
                  <a:txBody>
                    <a:bodyPr/>
                    <a:lstStyle/>
                    <a:p>
                      <a:pPr algn="r" rtl="0" fontAlgn="b"/>
                      <a:r>
                        <a:rPr lang="en-US">
                          <a:solidFill>
                            <a:srgbClr val="000000"/>
                          </a:solidFill>
                          <a:effectLst/>
                        </a:rPr>
                        <a:t>2004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94.76</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0.94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92.50</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61925">
                <a:tc>
                  <a:txBody>
                    <a:bodyPr/>
                    <a:lstStyle/>
                    <a:p>
                      <a:pPr algn="r" rtl="0" fontAlgn="b"/>
                      <a:r>
                        <a:rPr lang="en-US">
                          <a:solidFill>
                            <a:srgbClr val="000000"/>
                          </a:solidFill>
                          <a:effectLst/>
                        </a:rPr>
                        <a:t>2005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93.33</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0.93</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82.00</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61925">
                <a:tc>
                  <a:txBody>
                    <a:bodyPr/>
                    <a:lstStyle/>
                    <a:p>
                      <a:pPr algn="r" rtl="0" fontAlgn="b"/>
                      <a:r>
                        <a:rPr lang="en-US">
                          <a:solidFill>
                            <a:srgbClr val="000000"/>
                          </a:solidFill>
                          <a:effectLst/>
                        </a:rPr>
                        <a:t>2007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91.43</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0.90</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77.50</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61925">
                <a:tc>
                  <a:txBody>
                    <a:bodyPr/>
                    <a:lstStyle/>
                    <a:p>
                      <a:pPr algn="r" rtl="0" fontAlgn="b"/>
                      <a:r>
                        <a:rPr lang="en-US">
                          <a:solidFill>
                            <a:srgbClr val="000000"/>
                          </a:solidFill>
                          <a:effectLst/>
                        </a:rPr>
                        <a:t>2010</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91.87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solidFill>
                            <a:srgbClr val="000000"/>
                          </a:solidFill>
                          <a:effectLst/>
                        </a:rPr>
                        <a:t>0.91</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dirty="0">
                          <a:solidFill>
                            <a:srgbClr val="000000"/>
                          </a:solidFill>
                          <a:effectLst/>
                        </a:rPr>
                        <a:t>81.25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057400" y="2670175"/>
          <a:ext cx="5037138" cy="3460848"/>
        </p:xfrm>
        <a:graphic>
          <a:graphicData uri="http://schemas.openxmlformats.org/drawingml/2006/table">
            <a:tbl>
              <a:tblPr/>
              <a:tblGrid>
                <a:gridCol w="1586892"/>
                <a:gridCol w="1097554"/>
                <a:gridCol w="1321488"/>
                <a:gridCol w="1031204"/>
              </a:tblGrid>
              <a:tr h="243948">
                <a:tc>
                  <a:txBody>
                    <a:bodyPr/>
                    <a:lstStyle/>
                    <a:p>
                      <a:pPr marL="0" marR="0">
                        <a:lnSpc>
                          <a:spcPct val="125000"/>
                        </a:lnSpc>
                        <a:spcBef>
                          <a:spcPts val="0"/>
                        </a:spcBef>
                        <a:spcAft>
                          <a:spcPts val="0"/>
                        </a:spcAft>
                      </a:pPr>
                      <a:r>
                        <a:rPr lang="en-US" sz="700" b="1">
                          <a:solidFill>
                            <a:srgbClr val="000000"/>
                          </a:solidFill>
                          <a:effectLst/>
                          <a:latin typeface="Times New Roman"/>
                          <a:ea typeface="Times New Roman"/>
                        </a:rPr>
                        <a:t>Year</a:t>
                      </a:r>
                      <a:endParaRPr lang="en-US" sz="1000">
                        <a:solidFill>
                          <a:srgbClr val="000000"/>
                        </a:solidFill>
                        <a:effectLst/>
                        <a:latin typeface="Arial"/>
                        <a:ea typeface="Arial"/>
                      </a:endParaRPr>
                    </a:p>
                  </a:txBody>
                  <a:tcPr marL="55323" marR="55323" marT="55302" marB="5530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US" sz="700" b="1">
                          <a:solidFill>
                            <a:srgbClr val="000000"/>
                          </a:solidFill>
                          <a:effectLst/>
                          <a:latin typeface="Times New Roman"/>
                          <a:ea typeface="Times New Roman"/>
                        </a:rPr>
                        <a:t>Source</a:t>
                      </a:r>
                      <a:endParaRPr lang="en-US" sz="1000">
                        <a:solidFill>
                          <a:srgbClr val="000000"/>
                        </a:solidFill>
                        <a:effectLst/>
                        <a:latin typeface="Arial"/>
                        <a:ea typeface="Arial"/>
                      </a:endParaRPr>
                    </a:p>
                  </a:txBody>
                  <a:tcPr marL="55323" marR="55323" marT="55302" marB="5530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US" sz="700" b="1">
                          <a:solidFill>
                            <a:srgbClr val="000000"/>
                          </a:solidFill>
                          <a:effectLst/>
                          <a:latin typeface="Times New Roman"/>
                          <a:ea typeface="Times New Roman"/>
                        </a:rPr>
                        <a:t>Type</a:t>
                      </a:r>
                      <a:endParaRPr lang="en-US" sz="1000">
                        <a:solidFill>
                          <a:srgbClr val="000000"/>
                        </a:solidFill>
                        <a:effectLst/>
                        <a:latin typeface="Arial"/>
                        <a:ea typeface="Arial"/>
                      </a:endParaRPr>
                    </a:p>
                  </a:txBody>
                  <a:tcPr marL="55323" marR="55323" marT="55302" marB="5530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US" sz="700" b="1">
                          <a:solidFill>
                            <a:srgbClr val="000000"/>
                          </a:solidFill>
                          <a:effectLst/>
                          <a:latin typeface="Times New Roman"/>
                          <a:ea typeface="Times New Roman"/>
                        </a:rPr>
                        <a:t>Resolution</a:t>
                      </a:r>
                      <a:endParaRPr lang="en-US" sz="1000">
                        <a:solidFill>
                          <a:srgbClr val="000000"/>
                        </a:solidFill>
                        <a:effectLst/>
                        <a:latin typeface="Arial"/>
                        <a:ea typeface="Arial"/>
                      </a:endParaRPr>
                    </a:p>
                  </a:txBody>
                  <a:tcPr marL="55323" marR="55323" marT="55302" marB="5530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48">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1994, Jan 31</a:t>
                      </a:r>
                      <a:endParaRPr lang="en-US" sz="1000">
                        <a:solidFill>
                          <a:srgbClr val="000000"/>
                        </a:solidFill>
                        <a:effectLst/>
                        <a:latin typeface="Arial"/>
                        <a:ea typeface="Arial"/>
                      </a:endParaRPr>
                    </a:p>
                  </a:txBody>
                  <a:tcPr marL="55323" marR="55323" marT="55302" marB="55302">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USGS/NAPP</a:t>
                      </a:r>
                      <a:endParaRPr lang="en-US" sz="1000">
                        <a:solidFill>
                          <a:srgbClr val="000000"/>
                        </a:solidFill>
                        <a:effectLst/>
                        <a:latin typeface="Arial"/>
                        <a:ea typeface="Arial"/>
                      </a:endParaRPr>
                    </a:p>
                  </a:txBody>
                  <a:tcPr marL="55323" marR="55323" marT="55302" marB="55302">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DOQ- 3.75-MIN CIR</a:t>
                      </a:r>
                      <a:endParaRPr lang="en-US" sz="1000">
                        <a:solidFill>
                          <a:srgbClr val="000000"/>
                        </a:solidFill>
                        <a:effectLst/>
                        <a:latin typeface="Arial"/>
                        <a:ea typeface="Arial"/>
                      </a:endParaRPr>
                    </a:p>
                  </a:txBody>
                  <a:tcPr marL="55323" marR="55323" marT="55302" marB="55302">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1-meter</a:t>
                      </a:r>
                      <a:endParaRPr lang="en-US" sz="1000">
                        <a:solidFill>
                          <a:srgbClr val="000000"/>
                        </a:solidFill>
                        <a:effectLst/>
                        <a:latin typeface="Arial"/>
                        <a:ea typeface="Arial"/>
                      </a:endParaRPr>
                    </a:p>
                  </a:txBody>
                  <a:tcPr marL="55323" marR="55323" marT="55302" marB="55302">
                    <a:lnL>
                      <a:noFill/>
                    </a:lnL>
                    <a:lnR>
                      <a:noFill/>
                    </a:lnR>
                    <a:lnT w="12700" cap="flat" cmpd="sng" algn="ctr">
                      <a:solidFill>
                        <a:srgbClr val="000000"/>
                      </a:solidFill>
                      <a:prstDash val="solid"/>
                      <a:round/>
                      <a:headEnd type="none" w="med" len="med"/>
                      <a:tailEnd type="none" w="med" len="med"/>
                    </a:lnT>
                    <a:lnB>
                      <a:noFill/>
                    </a:lnB>
                  </a:tcPr>
                </a:tc>
              </a:tr>
              <a:tr h="243948">
                <a:tc>
                  <a:txBody>
                    <a:bodyPr/>
                    <a:lstStyle/>
                    <a:p>
                      <a:pPr marL="0" marR="0">
                        <a:lnSpc>
                          <a:spcPct val="125000"/>
                        </a:lnSpc>
                        <a:spcBef>
                          <a:spcPts val="0"/>
                        </a:spcBef>
                        <a:spcAft>
                          <a:spcPts val="0"/>
                        </a:spcAft>
                      </a:pPr>
                      <a:r>
                        <a:rPr lang="en-US" sz="700" b="1">
                          <a:solidFill>
                            <a:srgbClr val="000000"/>
                          </a:solidFill>
                          <a:effectLst/>
                          <a:latin typeface="Times New Roman"/>
                          <a:ea typeface="Times New Roman"/>
                        </a:rPr>
                        <a:t>Opal October 4 1995</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 </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 </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 </a:t>
                      </a:r>
                      <a:endParaRPr lang="en-US" sz="1000">
                        <a:solidFill>
                          <a:srgbClr val="000000"/>
                        </a:solidFill>
                        <a:effectLst/>
                        <a:latin typeface="Arial"/>
                        <a:ea typeface="Arial"/>
                      </a:endParaRPr>
                    </a:p>
                  </a:txBody>
                  <a:tcPr marL="55323" marR="55323" marT="55302" marB="55302">
                    <a:lnL>
                      <a:noFill/>
                    </a:lnL>
                    <a:lnR>
                      <a:noFill/>
                    </a:lnR>
                    <a:lnT>
                      <a:noFill/>
                    </a:lnT>
                    <a:lnB>
                      <a:noFill/>
                    </a:lnB>
                  </a:tcPr>
                </a:tc>
              </a:tr>
              <a:tr h="243948">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1997, Feb 15</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FDOT</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B/W</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0.33-meter</a:t>
                      </a:r>
                      <a:endParaRPr lang="en-US" sz="1000">
                        <a:solidFill>
                          <a:srgbClr val="000000"/>
                        </a:solidFill>
                        <a:effectLst/>
                        <a:latin typeface="Arial"/>
                        <a:ea typeface="Arial"/>
                      </a:endParaRPr>
                    </a:p>
                  </a:txBody>
                  <a:tcPr marL="55323" marR="55323" marT="55302" marB="55302">
                    <a:lnL>
                      <a:noFill/>
                    </a:lnL>
                    <a:lnR>
                      <a:noFill/>
                    </a:lnR>
                    <a:lnT>
                      <a:noFill/>
                    </a:lnT>
                    <a:lnB>
                      <a:noFill/>
                    </a:lnB>
                  </a:tcPr>
                </a:tc>
              </a:tr>
              <a:tr h="510636">
                <a:tc>
                  <a:txBody>
                    <a:bodyPr/>
                    <a:lstStyle/>
                    <a:p>
                      <a:pPr marL="0" marR="0">
                        <a:lnSpc>
                          <a:spcPct val="125000"/>
                        </a:lnSpc>
                        <a:spcBef>
                          <a:spcPts val="0"/>
                        </a:spcBef>
                        <a:spcAft>
                          <a:spcPts val="0"/>
                        </a:spcAft>
                      </a:pPr>
                      <a:r>
                        <a:rPr lang="en-US" sz="700" b="1">
                          <a:solidFill>
                            <a:srgbClr val="000000"/>
                          </a:solidFill>
                          <a:effectLst/>
                          <a:latin typeface="Times New Roman"/>
                          <a:ea typeface="Times New Roman"/>
                        </a:rPr>
                        <a:t>Danny July 19 1997</a:t>
                      </a:r>
                      <a:endParaRPr lang="en-US" sz="1000">
                        <a:solidFill>
                          <a:srgbClr val="000000"/>
                        </a:solidFill>
                        <a:effectLst/>
                        <a:latin typeface="Arial"/>
                        <a:ea typeface="Arial"/>
                      </a:endParaRPr>
                    </a:p>
                    <a:p>
                      <a:pPr marL="0" marR="0">
                        <a:lnSpc>
                          <a:spcPct val="125000"/>
                        </a:lnSpc>
                        <a:spcBef>
                          <a:spcPts val="0"/>
                        </a:spcBef>
                        <a:spcAft>
                          <a:spcPts val="0"/>
                        </a:spcAft>
                      </a:pPr>
                      <a:r>
                        <a:rPr lang="en-US" sz="700" b="1">
                          <a:solidFill>
                            <a:srgbClr val="000000"/>
                          </a:solidFill>
                          <a:effectLst/>
                          <a:latin typeface="Times New Roman"/>
                          <a:ea typeface="Times New Roman"/>
                        </a:rPr>
                        <a:t> </a:t>
                      </a:r>
                      <a:endParaRPr lang="en-US" sz="1000">
                        <a:solidFill>
                          <a:srgbClr val="000000"/>
                        </a:solidFill>
                        <a:effectLst/>
                        <a:latin typeface="Arial"/>
                        <a:ea typeface="Arial"/>
                      </a:endParaRPr>
                    </a:p>
                    <a:p>
                      <a:pPr marL="0" marR="0">
                        <a:lnSpc>
                          <a:spcPct val="125000"/>
                        </a:lnSpc>
                        <a:spcBef>
                          <a:spcPts val="0"/>
                        </a:spcBef>
                        <a:spcAft>
                          <a:spcPts val="0"/>
                        </a:spcAft>
                      </a:pPr>
                      <a:r>
                        <a:rPr lang="en-US" sz="700" b="1">
                          <a:solidFill>
                            <a:srgbClr val="000000"/>
                          </a:solidFill>
                          <a:effectLst/>
                          <a:latin typeface="Times New Roman"/>
                          <a:ea typeface="Times New Roman"/>
                        </a:rPr>
                        <a:t>Georges September 28 1998</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 </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 </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 </a:t>
                      </a:r>
                      <a:endParaRPr lang="en-US" sz="1000">
                        <a:solidFill>
                          <a:srgbClr val="000000"/>
                        </a:solidFill>
                        <a:effectLst/>
                        <a:latin typeface="Arial"/>
                        <a:ea typeface="Arial"/>
                      </a:endParaRPr>
                    </a:p>
                  </a:txBody>
                  <a:tcPr marL="55323" marR="55323" marT="55302" marB="55302">
                    <a:lnL>
                      <a:noFill/>
                    </a:lnL>
                    <a:lnR>
                      <a:noFill/>
                    </a:lnR>
                    <a:lnT>
                      <a:noFill/>
                    </a:lnT>
                    <a:lnB>
                      <a:noFill/>
                    </a:lnB>
                  </a:tcPr>
                </a:tc>
              </a:tr>
              <a:tr h="243948">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1999, Nov 27</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USGS /NAPP</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DOQ- 3.75-MIN CIR</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1-meter</a:t>
                      </a:r>
                      <a:endParaRPr lang="en-US" sz="1000">
                        <a:solidFill>
                          <a:srgbClr val="000000"/>
                        </a:solidFill>
                        <a:effectLst/>
                        <a:latin typeface="Arial"/>
                        <a:ea typeface="Arial"/>
                      </a:endParaRPr>
                    </a:p>
                  </a:txBody>
                  <a:tcPr marL="55323" marR="55323" marT="55302" marB="55302">
                    <a:lnL>
                      <a:noFill/>
                    </a:lnL>
                    <a:lnR>
                      <a:noFill/>
                    </a:lnR>
                    <a:lnT>
                      <a:noFill/>
                    </a:lnT>
                    <a:lnB>
                      <a:noFill/>
                    </a:lnB>
                  </a:tcPr>
                </a:tc>
              </a:tr>
              <a:tr h="243948">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2000, Feb 15</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FDOT</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B/W</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0.33-meter</a:t>
                      </a:r>
                      <a:endParaRPr lang="en-US" sz="1000">
                        <a:solidFill>
                          <a:srgbClr val="000000"/>
                        </a:solidFill>
                        <a:effectLst/>
                        <a:latin typeface="Arial"/>
                        <a:ea typeface="Arial"/>
                      </a:endParaRPr>
                    </a:p>
                  </a:txBody>
                  <a:tcPr marL="55323" marR="55323" marT="55302" marB="55302">
                    <a:lnL>
                      <a:noFill/>
                    </a:lnL>
                    <a:lnR>
                      <a:noFill/>
                    </a:lnR>
                    <a:lnT>
                      <a:noFill/>
                    </a:lnT>
                    <a:lnB>
                      <a:noFill/>
                    </a:lnB>
                  </a:tcPr>
                </a:tc>
              </a:tr>
              <a:tr h="243948">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2004, Jan</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NAIP</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DOQQ- CIR and visible</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1-meter</a:t>
                      </a:r>
                      <a:endParaRPr lang="en-US" sz="1000">
                        <a:solidFill>
                          <a:srgbClr val="000000"/>
                        </a:solidFill>
                        <a:effectLst/>
                        <a:latin typeface="Arial"/>
                        <a:ea typeface="Arial"/>
                      </a:endParaRPr>
                    </a:p>
                  </a:txBody>
                  <a:tcPr marL="55323" marR="55323" marT="55302" marB="55302">
                    <a:lnL>
                      <a:noFill/>
                    </a:lnL>
                    <a:lnR>
                      <a:noFill/>
                    </a:lnR>
                    <a:lnT>
                      <a:noFill/>
                    </a:lnT>
                    <a:lnB>
                      <a:noFill/>
                    </a:lnB>
                  </a:tcPr>
                </a:tc>
              </a:tr>
              <a:tr h="510636">
                <a:tc>
                  <a:txBody>
                    <a:bodyPr/>
                    <a:lstStyle/>
                    <a:p>
                      <a:pPr marL="0" marR="0">
                        <a:lnSpc>
                          <a:spcPct val="125000"/>
                        </a:lnSpc>
                        <a:spcBef>
                          <a:spcPts val="0"/>
                        </a:spcBef>
                        <a:spcAft>
                          <a:spcPts val="0"/>
                        </a:spcAft>
                      </a:pPr>
                      <a:r>
                        <a:rPr lang="en-US" sz="700" b="1">
                          <a:solidFill>
                            <a:srgbClr val="000000"/>
                          </a:solidFill>
                          <a:effectLst/>
                          <a:latin typeface="Times New Roman"/>
                          <a:ea typeface="Times New Roman"/>
                        </a:rPr>
                        <a:t>Ivan September 16 2004</a:t>
                      </a:r>
                      <a:endParaRPr lang="en-US" sz="1000">
                        <a:solidFill>
                          <a:srgbClr val="000000"/>
                        </a:solidFill>
                        <a:effectLst/>
                        <a:latin typeface="Arial"/>
                        <a:ea typeface="Arial"/>
                      </a:endParaRPr>
                    </a:p>
                    <a:p>
                      <a:pPr marL="0" marR="0">
                        <a:lnSpc>
                          <a:spcPct val="125000"/>
                        </a:lnSpc>
                        <a:spcBef>
                          <a:spcPts val="0"/>
                        </a:spcBef>
                        <a:spcAft>
                          <a:spcPts val="0"/>
                        </a:spcAft>
                      </a:pPr>
                      <a:r>
                        <a:rPr lang="en-US" sz="700" b="1">
                          <a:solidFill>
                            <a:srgbClr val="000000"/>
                          </a:solidFill>
                          <a:effectLst/>
                          <a:latin typeface="Times New Roman"/>
                          <a:ea typeface="Arial"/>
                        </a:rPr>
                        <a:t> </a:t>
                      </a:r>
                      <a:endParaRPr lang="en-US" sz="1000">
                        <a:solidFill>
                          <a:srgbClr val="000000"/>
                        </a:solidFill>
                        <a:effectLst/>
                        <a:latin typeface="Arial"/>
                        <a:ea typeface="Arial"/>
                      </a:endParaRPr>
                    </a:p>
                    <a:p>
                      <a:pPr marL="0" marR="0">
                        <a:lnSpc>
                          <a:spcPct val="125000"/>
                        </a:lnSpc>
                        <a:spcBef>
                          <a:spcPts val="0"/>
                        </a:spcBef>
                        <a:spcAft>
                          <a:spcPts val="0"/>
                        </a:spcAft>
                      </a:pPr>
                      <a:r>
                        <a:rPr lang="en-US" sz="700" b="1">
                          <a:solidFill>
                            <a:srgbClr val="000000"/>
                          </a:solidFill>
                          <a:effectLst/>
                          <a:latin typeface="Times New Roman"/>
                          <a:ea typeface="Arial"/>
                        </a:rPr>
                        <a:t>Dennis July10 2005 </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 </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 </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 </a:t>
                      </a:r>
                      <a:endParaRPr lang="en-US" sz="1000">
                        <a:solidFill>
                          <a:srgbClr val="000000"/>
                        </a:solidFill>
                        <a:effectLst/>
                        <a:latin typeface="Arial"/>
                        <a:ea typeface="Arial"/>
                      </a:endParaRPr>
                    </a:p>
                  </a:txBody>
                  <a:tcPr marL="55323" marR="55323" marT="55302" marB="55302">
                    <a:lnL>
                      <a:noFill/>
                    </a:lnL>
                    <a:lnR>
                      <a:noFill/>
                    </a:lnR>
                    <a:lnT>
                      <a:noFill/>
                    </a:lnT>
                    <a:lnB>
                      <a:noFill/>
                    </a:lnB>
                  </a:tcPr>
                </a:tc>
              </a:tr>
              <a:tr h="243948">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2005, July</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NOAA</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Aerial</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0.33-meter</a:t>
                      </a:r>
                      <a:endParaRPr lang="en-US" sz="1000">
                        <a:solidFill>
                          <a:srgbClr val="000000"/>
                        </a:solidFill>
                        <a:effectLst/>
                        <a:latin typeface="Arial"/>
                        <a:ea typeface="Arial"/>
                      </a:endParaRPr>
                    </a:p>
                  </a:txBody>
                  <a:tcPr marL="55323" marR="55323" marT="55302" marB="55302">
                    <a:lnL>
                      <a:noFill/>
                    </a:lnL>
                    <a:lnR>
                      <a:noFill/>
                    </a:lnR>
                    <a:lnT>
                      <a:noFill/>
                    </a:lnT>
                    <a:lnB>
                      <a:noFill/>
                    </a:lnB>
                  </a:tcPr>
                </a:tc>
              </a:tr>
              <a:tr h="243948">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2007, Jan 9</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NAIP</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DOQQ-</a:t>
                      </a:r>
                      <a:endParaRPr lang="en-US" sz="1000">
                        <a:solidFill>
                          <a:srgbClr val="000000"/>
                        </a:solidFill>
                        <a:effectLst/>
                        <a:latin typeface="Arial"/>
                        <a:ea typeface="Arial"/>
                      </a:endParaRPr>
                    </a:p>
                  </a:txBody>
                  <a:tcPr marL="55323" marR="55323" marT="55302" marB="55302">
                    <a:lnL>
                      <a:noFill/>
                    </a:lnL>
                    <a:lnR>
                      <a:noFill/>
                    </a:lnR>
                    <a:lnT>
                      <a:noFill/>
                    </a:lnT>
                    <a:lnB>
                      <a:noFill/>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1-meter</a:t>
                      </a:r>
                      <a:endParaRPr lang="en-US" sz="1000">
                        <a:solidFill>
                          <a:srgbClr val="000000"/>
                        </a:solidFill>
                        <a:effectLst/>
                        <a:latin typeface="Arial"/>
                        <a:ea typeface="Arial"/>
                      </a:endParaRPr>
                    </a:p>
                  </a:txBody>
                  <a:tcPr marL="55323" marR="55323" marT="55302" marB="55302">
                    <a:lnL>
                      <a:noFill/>
                    </a:lnL>
                    <a:lnR>
                      <a:noFill/>
                    </a:lnR>
                    <a:lnT>
                      <a:noFill/>
                    </a:lnT>
                    <a:lnB>
                      <a:noFill/>
                    </a:lnB>
                  </a:tcPr>
                </a:tc>
              </a:tr>
              <a:tr h="243948">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2010, Jan 10</a:t>
                      </a:r>
                      <a:endParaRPr lang="en-US" sz="1000">
                        <a:solidFill>
                          <a:srgbClr val="000000"/>
                        </a:solidFill>
                        <a:effectLst/>
                        <a:latin typeface="Arial"/>
                        <a:ea typeface="Arial"/>
                      </a:endParaRPr>
                    </a:p>
                  </a:txBody>
                  <a:tcPr marL="55323" marR="55323" marT="55302" marB="55302">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NAIP</a:t>
                      </a:r>
                      <a:endParaRPr lang="en-US" sz="1000">
                        <a:solidFill>
                          <a:srgbClr val="000000"/>
                        </a:solidFill>
                        <a:effectLst/>
                        <a:latin typeface="Arial"/>
                        <a:ea typeface="Arial"/>
                      </a:endParaRPr>
                    </a:p>
                  </a:txBody>
                  <a:tcPr marL="55323" marR="55323" marT="55302" marB="55302">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US" sz="700">
                          <a:solidFill>
                            <a:srgbClr val="000000"/>
                          </a:solidFill>
                          <a:effectLst/>
                          <a:latin typeface="Times New Roman"/>
                          <a:ea typeface="Times New Roman"/>
                        </a:rPr>
                        <a:t>DOQQ-</a:t>
                      </a:r>
                      <a:endParaRPr lang="en-US" sz="1000">
                        <a:solidFill>
                          <a:srgbClr val="000000"/>
                        </a:solidFill>
                        <a:effectLst/>
                        <a:latin typeface="Arial"/>
                        <a:ea typeface="Arial"/>
                      </a:endParaRPr>
                    </a:p>
                  </a:txBody>
                  <a:tcPr marL="55323" marR="55323" marT="55302" marB="55302">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US" sz="700" dirty="0">
                          <a:solidFill>
                            <a:srgbClr val="000000"/>
                          </a:solidFill>
                          <a:effectLst/>
                          <a:latin typeface="Times New Roman"/>
                          <a:ea typeface="Times New Roman"/>
                        </a:rPr>
                        <a:t>1-meter</a:t>
                      </a:r>
                      <a:endParaRPr lang="en-US" sz="1000" dirty="0">
                        <a:solidFill>
                          <a:srgbClr val="000000"/>
                        </a:solidFill>
                        <a:effectLst/>
                        <a:latin typeface="Arial"/>
                        <a:ea typeface="Arial"/>
                      </a:endParaRPr>
                    </a:p>
                  </a:txBody>
                  <a:tcPr marL="55323" marR="55323" marT="55302" marB="55302">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67638" name="Title 2"/>
          <p:cNvSpPr>
            <a:spLocks noGrp="1"/>
          </p:cNvSpPr>
          <p:nvPr>
            <p:ph type="title"/>
          </p:nvPr>
        </p:nvSpPr>
        <p:spPr/>
        <p:txBody>
          <a:bodyPr/>
          <a:lstStyle/>
          <a:p>
            <a:pPr eaLnBrk="1" hangingPunct="1"/>
            <a:r>
              <a:rPr lang="en-US" altLang="en-US" smtClean="0"/>
              <a:t>Imagery Specs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rtlCol="0">
            <a:normAutofit fontScale="90000"/>
          </a:bodyPr>
          <a:lstStyle/>
          <a:p>
            <a:pPr eaLnBrk="1" fontAlgn="auto" hangingPunct="1">
              <a:spcAft>
                <a:spcPts val="0"/>
              </a:spcAft>
              <a:defRPr/>
            </a:pPr>
            <a:r>
              <a:rPr lang="en-US" dirty="0" smtClean="0"/>
              <a:t>If Danny and Georges were not removed</a:t>
            </a:r>
            <a:endParaRPr lang="en-US" dirty="0"/>
          </a:p>
        </p:txBody>
      </p:sp>
      <p:graphicFrame>
        <p:nvGraphicFramePr>
          <p:cNvPr id="5" name="Chart 4"/>
          <p:cNvGraphicFramePr>
            <a:graphicFrameLocks/>
          </p:cNvGraphicFramePr>
          <p:nvPr/>
        </p:nvGraphicFramePr>
        <p:xfrm>
          <a:off x="1600200" y="2438400"/>
          <a:ext cx="5715000" cy="3429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245825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207963"/>
            <a:ext cx="8229600" cy="1392237"/>
          </a:xfrm>
        </p:spPr>
        <p:txBody>
          <a:bodyPr/>
          <a:lstStyle/>
          <a:p>
            <a:pPr eaLnBrk="1" hangingPunct="1">
              <a:spcBef>
                <a:spcPct val="0"/>
              </a:spcBef>
              <a:buSzTx/>
              <a:buFont typeface="Georgia" panose="02040502050405020303" pitchFamily="18" charset="0"/>
              <a:buNone/>
            </a:pPr>
            <a:r>
              <a:rPr lang="en-US" altLang="en-US" dirty="0" smtClean="0">
                <a:solidFill>
                  <a:schemeClr val="bg1"/>
                </a:solidFill>
                <a:latin typeface="+mn-lt"/>
                <a:ea typeface="Georgia" panose="02040502050405020303" pitchFamily="18" charset="0"/>
                <a:cs typeface="Georgia" panose="02040502050405020303" pitchFamily="18" charset="0"/>
                <a:sym typeface="Georgia" panose="02040502050405020303" pitchFamily="18" charset="0"/>
              </a:rPr>
              <a:t>K not Pre Opal or Ivan</a:t>
            </a:r>
          </a:p>
        </p:txBody>
      </p:sp>
      <p:pic>
        <p:nvPicPr>
          <p:cNvPr id="7373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59013"/>
            <a:ext cx="51054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486275"/>
            <a:ext cx="51816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486400" y="2767013"/>
            <a:ext cx="2362200" cy="1077912"/>
          </a:xfrm>
          <a:prstGeom prst="rect">
            <a:avLst/>
          </a:prstGeom>
        </p:spPr>
        <p:txBody>
          <a:bodyPr>
            <a:spAutoFit/>
          </a:bodyPr>
          <a:lstStyle/>
          <a:p>
            <a:pPr eaLnBrk="1" hangingPunct="1">
              <a:defRPr/>
            </a:pPr>
            <a:r>
              <a:rPr lang="en-US" sz="1600" dirty="0">
                <a:latin typeface="+mn-lt"/>
              </a:rPr>
              <a:t>37 to 153 SR</a:t>
            </a:r>
          </a:p>
          <a:p>
            <a:pPr eaLnBrk="1" hangingPunct="1">
              <a:defRPr/>
            </a:pPr>
            <a:r>
              <a:rPr lang="en-US" sz="1600" dirty="0">
                <a:latin typeface="+mn-lt"/>
              </a:rPr>
              <a:t>p &lt; 0.02</a:t>
            </a:r>
          </a:p>
          <a:p>
            <a:pPr eaLnBrk="1" hangingPunct="1">
              <a:defRPr/>
            </a:pPr>
            <a:r>
              <a:rPr lang="en-US" sz="1600" dirty="0">
                <a:latin typeface="+mn-lt"/>
              </a:rPr>
              <a:t>K = Pre Opal Vegetation </a:t>
            </a:r>
          </a:p>
          <a:p>
            <a:pPr eaLnBrk="1" hangingPunct="1">
              <a:defRPr/>
            </a:pPr>
            <a:r>
              <a:rPr lang="en-US" sz="1600" dirty="0">
                <a:latin typeface="+mn-lt"/>
              </a:rPr>
              <a:t>(r) = 0.51 </a:t>
            </a:r>
          </a:p>
        </p:txBody>
      </p:sp>
      <p:sp>
        <p:nvSpPr>
          <p:cNvPr id="7" name="Rectangle 6"/>
          <p:cNvSpPr/>
          <p:nvPr/>
        </p:nvSpPr>
        <p:spPr>
          <a:xfrm>
            <a:off x="5486400" y="4800600"/>
            <a:ext cx="2362200" cy="1077913"/>
          </a:xfrm>
          <a:prstGeom prst="rect">
            <a:avLst/>
          </a:prstGeom>
        </p:spPr>
        <p:txBody>
          <a:bodyPr>
            <a:spAutoFit/>
          </a:bodyPr>
          <a:lstStyle/>
          <a:p>
            <a:pPr eaLnBrk="1" hangingPunct="1">
              <a:defRPr/>
            </a:pPr>
            <a:r>
              <a:rPr lang="en-US" sz="1600" dirty="0">
                <a:latin typeface="+mn-lt"/>
              </a:rPr>
              <a:t>37 to 153 SR</a:t>
            </a:r>
          </a:p>
          <a:p>
            <a:pPr eaLnBrk="1" hangingPunct="1">
              <a:defRPr/>
            </a:pPr>
            <a:r>
              <a:rPr lang="en-US" sz="1600" dirty="0">
                <a:latin typeface="+mn-lt"/>
              </a:rPr>
              <a:t>p &lt; 0.01</a:t>
            </a:r>
          </a:p>
          <a:p>
            <a:pPr eaLnBrk="1" hangingPunct="1">
              <a:defRPr/>
            </a:pPr>
            <a:r>
              <a:rPr lang="en-US" sz="1600" dirty="0">
                <a:latin typeface="+mn-lt"/>
              </a:rPr>
              <a:t>K = Pre Ivan Vegetation </a:t>
            </a:r>
          </a:p>
          <a:p>
            <a:pPr eaLnBrk="1" hangingPunct="1">
              <a:defRPr/>
            </a:pPr>
            <a:r>
              <a:rPr lang="en-US" sz="1600" dirty="0">
                <a:latin typeface="+mn-lt"/>
              </a:rPr>
              <a:t>(r) = 0.38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8"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153025"/>
            <a:ext cx="8701088"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a:xfrm>
            <a:off x="457200" y="207963"/>
            <a:ext cx="8229600" cy="1392237"/>
          </a:xfrm>
          <a:prstGeom prst="rect">
            <a:avLst/>
          </a:prstGeom>
          <a:noFill/>
          <a:ln>
            <a:noFill/>
          </a:ln>
        </p:spPr>
        <p:txBody>
          <a:bodyPr lIns="91425" tIns="91425" rIns="91425" bIns="91425" anchor="b">
            <a:normAutofit/>
          </a:bodyPr>
          <a:lstStyle>
            <a:lvl1pPr algn="l" defTabSz="914400" rtl="0" eaLnBrk="1" latinLnBrk="0" hangingPunct="1">
              <a:spcBef>
                <a:spcPts val="0"/>
              </a:spcBef>
              <a:buSzPct val="100000"/>
              <a:buFont typeface="Georgia"/>
              <a:buNone/>
              <a:defRPr sz="4800" b="0" kern="1200">
                <a:solidFill>
                  <a:schemeClr val="dk2"/>
                </a:solidFill>
                <a:latin typeface="Georgia"/>
                <a:ea typeface="Georgia"/>
                <a:cs typeface="Georgia"/>
                <a:sym typeface="Georgia"/>
              </a:defRPr>
            </a:lvl1pPr>
            <a:lvl2pPr algn="l" rtl="0" eaLnBrk="1" hangingPunct="1">
              <a:spcBef>
                <a:spcPts val="0"/>
              </a:spcBef>
              <a:buSzPct val="100000"/>
              <a:buFont typeface="Georgia"/>
              <a:buNone/>
              <a:defRPr sz="4800" b="0">
                <a:solidFill>
                  <a:schemeClr val="dk2"/>
                </a:solidFill>
                <a:latin typeface="Georgia"/>
                <a:ea typeface="Georgia"/>
                <a:cs typeface="Georgia"/>
                <a:sym typeface="Georgia"/>
              </a:defRPr>
            </a:lvl2pPr>
            <a:lvl3pPr algn="l" rtl="0" eaLnBrk="1" hangingPunct="1">
              <a:spcBef>
                <a:spcPts val="0"/>
              </a:spcBef>
              <a:buSzPct val="100000"/>
              <a:buFont typeface="Georgia"/>
              <a:buNone/>
              <a:defRPr sz="4800" b="0">
                <a:solidFill>
                  <a:schemeClr val="dk2"/>
                </a:solidFill>
                <a:latin typeface="Georgia"/>
                <a:ea typeface="Georgia"/>
                <a:cs typeface="Georgia"/>
                <a:sym typeface="Georgia"/>
              </a:defRPr>
            </a:lvl3pPr>
            <a:lvl4pPr algn="l" rtl="0" eaLnBrk="1" hangingPunct="1">
              <a:spcBef>
                <a:spcPts val="0"/>
              </a:spcBef>
              <a:buSzPct val="100000"/>
              <a:buFont typeface="Georgia"/>
              <a:buNone/>
              <a:defRPr sz="4800" b="0">
                <a:solidFill>
                  <a:schemeClr val="dk2"/>
                </a:solidFill>
                <a:latin typeface="Georgia"/>
                <a:ea typeface="Georgia"/>
                <a:cs typeface="Georgia"/>
                <a:sym typeface="Georgia"/>
              </a:defRPr>
            </a:lvl4pPr>
            <a:lvl5pPr algn="l" rtl="0" eaLnBrk="1" hangingPunct="1">
              <a:spcBef>
                <a:spcPts val="0"/>
              </a:spcBef>
              <a:buSzPct val="100000"/>
              <a:buFont typeface="Georgia"/>
              <a:buNone/>
              <a:defRPr sz="4800" b="0">
                <a:solidFill>
                  <a:schemeClr val="dk2"/>
                </a:solidFill>
                <a:latin typeface="Georgia"/>
                <a:ea typeface="Georgia"/>
                <a:cs typeface="Georgia"/>
                <a:sym typeface="Georgia"/>
              </a:defRPr>
            </a:lvl5pPr>
            <a:lvl6pPr algn="l" rtl="0" eaLnBrk="1" hangingPunct="1">
              <a:spcBef>
                <a:spcPts val="0"/>
              </a:spcBef>
              <a:buSzPct val="100000"/>
              <a:buFont typeface="Georgia"/>
              <a:buNone/>
              <a:defRPr sz="4800" b="0">
                <a:solidFill>
                  <a:schemeClr val="dk2"/>
                </a:solidFill>
                <a:latin typeface="Georgia"/>
                <a:ea typeface="Georgia"/>
                <a:cs typeface="Georgia"/>
                <a:sym typeface="Georgia"/>
              </a:defRPr>
            </a:lvl6pPr>
            <a:lvl7pPr algn="l" rtl="0" eaLnBrk="1" hangingPunct="1">
              <a:spcBef>
                <a:spcPts val="0"/>
              </a:spcBef>
              <a:buSzPct val="100000"/>
              <a:buFont typeface="Georgia"/>
              <a:buNone/>
              <a:defRPr sz="4800" b="0">
                <a:solidFill>
                  <a:schemeClr val="dk2"/>
                </a:solidFill>
                <a:latin typeface="Georgia"/>
                <a:ea typeface="Georgia"/>
                <a:cs typeface="Georgia"/>
                <a:sym typeface="Georgia"/>
              </a:defRPr>
            </a:lvl7pPr>
            <a:lvl8pPr algn="l" rtl="0" eaLnBrk="1" hangingPunct="1">
              <a:spcBef>
                <a:spcPts val="0"/>
              </a:spcBef>
              <a:buSzPct val="100000"/>
              <a:buFont typeface="Georgia"/>
              <a:buNone/>
              <a:defRPr sz="4800" b="0">
                <a:solidFill>
                  <a:schemeClr val="dk2"/>
                </a:solidFill>
                <a:latin typeface="Georgia"/>
                <a:ea typeface="Georgia"/>
                <a:cs typeface="Georgia"/>
                <a:sym typeface="Georgia"/>
              </a:defRPr>
            </a:lvl8pPr>
            <a:lvl9pPr algn="l" rtl="0" eaLnBrk="1" hangingPunct="1">
              <a:spcBef>
                <a:spcPts val="0"/>
              </a:spcBef>
              <a:buSzPct val="100000"/>
              <a:buFont typeface="Georgia"/>
              <a:buNone/>
              <a:defRPr sz="4800" b="0">
                <a:solidFill>
                  <a:schemeClr val="dk2"/>
                </a:solidFill>
                <a:latin typeface="Georgia"/>
                <a:ea typeface="Georgia"/>
                <a:cs typeface="Georgia"/>
                <a:sym typeface="Georgia"/>
              </a:defRPr>
            </a:lvl9pPr>
          </a:lstStyle>
          <a:p>
            <a:pPr fontAlgn="auto">
              <a:spcAft>
                <a:spcPts val="0"/>
              </a:spcAft>
              <a:defRPr/>
            </a:pPr>
            <a:r>
              <a:rPr lang="en-US" dirty="0" smtClean="0">
                <a:solidFill>
                  <a:schemeClr val="bg1"/>
                </a:solidFill>
                <a:latin typeface="+mn-lt"/>
              </a:rPr>
              <a:t>Collision</a:t>
            </a:r>
            <a:r>
              <a:rPr lang="en-US" dirty="0" smtClean="0">
                <a:latin typeface="+mn-lt"/>
              </a:rPr>
              <a:t> </a:t>
            </a:r>
            <a:endParaRPr lang="en-US" dirty="0">
              <a:latin typeface="+mn-lt"/>
            </a:endParaRPr>
          </a:p>
        </p:txBody>
      </p:sp>
      <p:pic>
        <p:nvPicPr>
          <p:cNvPr id="696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474663"/>
            <a:ext cx="1358900"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7" name="TextBox 9"/>
          <p:cNvSpPr txBox="1">
            <a:spLocks noChangeArrowheads="1"/>
          </p:cNvSpPr>
          <p:nvPr/>
        </p:nvSpPr>
        <p:spPr bwMode="auto">
          <a:xfrm>
            <a:off x="5943600" y="3765550"/>
            <a:ext cx="2819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r</a:t>
            </a:r>
            <a:r>
              <a:rPr lang="en-US" altLang="en-US" baseline="30000"/>
              <a:t>2</a:t>
            </a:r>
            <a:r>
              <a:rPr lang="en-US" altLang="en-US"/>
              <a:t>  = 0.97</a:t>
            </a:r>
          </a:p>
          <a:p>
            <a:pPr eaLnBrk="1" hangingPunct="1"/>
            <a:endParaRPr lang="en-US" altLang="en-US"/>
          </a:p>
          <a:p>
            <a:pPr eaLnBrk="1" hangingPunct="1"/>
            <a:r>
              <a:rPr lang="en-US" altLang="en-US"/>
              <a:t>(r) = 0.7</a:t>
            </a:r>
          </a:p>
          <a:p>
            <a:pPr eaLnBrk="1" hangingPunct="1"/>
            <a:r>
              <a:rPr lang="en-US" altLang="en-US"/>
              <a:t>K = 11% of Available Area </a:t>
            </a:r>
          </a:p>
          <a:p>
            <a:pPr eaLnBrk="1" hangingPunct="1"/>
            <a:endParaRPr lang="en-US" altLang="en-US"/>
          </a:p>
          <a:p>
            <a:pPr eaLnBrk="1" hangingPunct="1"/>
            <a:endParaRPr lang="en-US" altLang="en-US"/>
          </a:p>
          <a:p>
            <a:pPr eaLnBrk="1" hangingPunct="1"/>
            <a:r>
              <a:rPr lang="en-US" altLang="en-US"/>
              <a:t>    </a:t>
            </a:r>
          </a:p>
        </p:txBody>
      </p:sp>
      <p:pic>
        <p:nvPicPr>
          <p:cNvPr id="696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005013"/>
            <a:ext cx="6858000" cy="317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07963"/>
            <a:ext cx="8229600" cy="1392237"/>
          </a:xfrm>
          <a:prstGeom prst="rect">
            <a:avLst/>
          </a:prstGeom>
          <a:noFill/>
          <a:ln>
            <a:noFill/>
          </a:ln>
        </p:spPr>
        <p:txBody>
          <a:bodyPr lIns="91425" tIns="91425" rIns="91425" bIns="91425" anchor="b">
            <a:normAutofit/>
          </a:bodyPr>
          <a:lstStyle>
            <a:lvl1pPr algn="l" defTabSz="914400" rtl="0" eaLnBrk="1" latinLnBrk="0" hangingPunct="1">
              <a:spcBef>
                <a:spcPts val="0"/>
              </a:spcBef>
              <a:buSzPct val="100000"/>
              <a:buFont typeface="Georgia"/>
              <a:buNone/>
              <a:defRPr sz="4800" b="0" kern="1200">
                <a:solidFill>
                  <a:schemeClr val="dk2"/>
                </a:solidFill>
                <a:latin typeface="Georgia"/>
                <a:ea typeface="Georgia"/>
                <a:cs typeface="Georgia"/>
                <a:sym typeface="Georgia"/>
              </a:defRPr>
            </a:lvl1pPr>
            <a:lvl2pPr algn="l" rtl="0" eaLnBrk="1" hangingPunct="1">
              <a:spcBef>
                <a:spcPts val="0"/>
              </a:spcBef>
              <a:buSzPct val="100000"/>
              <a:buFont typeface="Georgia"/>
              <a:buNone/>
              <a:defRPr sz="4800" b="0">
                <a:solidFill>
                  <a:schemeClr val="dk2"/>
                </a:solidFill>
                <a:latin typeface="Georgia"/>
                <a:ea typeface="Georgia"/>
                <a:cs typeface="Georgia"/>
                <a:sym typeface="Georgia"/>
              </a:defRPr>
            </a:lvl2pPr>
            <a:lvl3pPr algn="l" rtl="0" eaLnBrk="1" hangingPunct="1">
              <a:spcBef>
                <a:spcPts val="0"/>
              </a:spcBef>
              <a:buSzPct val="100000"/>
              <a:buFont typeface="Georgia"/>
              <a:buNone/>
              <a:defRPr sz="4800" b="0">
                <a:solidFill>
                  <a:schemeClr val="dk2"/>
                </a:solidFill>
                <a:latin typeface="Georgia"/>
                <a:ea typeface="Georgia"/>
                <a:cs typeface="Georgia"/>
                <a:sym typeface="Georgia"/>
              </a:defRPr>
            </a:lvl3pPr>
            <a:lvl4pPr algn="l" rtl="0" eaLnBrk="1" hangingPunct="1">
              <a:spcBef>
                <a:spcPts val="0"/>
              </a:spcBef>
              <a:buSzPct val="100000"/>
              <a:buFont typeface="Georgia"/>
              <a:buNone/>
              <a:defRPr sz="4800" b="0">
                <a:solidFill>
                  <a:schemeClr val="dk2"/>
                </a:solidFill>
                <a:latin typeface="Georgia"/>
                <a:ea typeface="Georgia"/>
                <a:cs typeface="Georgia"/>
                <a:sym typeface="Georgia"/>
              </a:defRPr>
            </a:lvl4pPr>
            <a:lvl5pPr algn="l" rtl="0" eaLnBrk="1" hangingPunct="1">
              <a:spcBef>
                <a:spcPts val="0"/>
              </a:spcBef>
              <a:buSzPct val="100000"/>
              <a:buFont typeface="Georgia"/>
              <a:buNone/>
              <a:defRPr sz="4800" b="0">
                <a:solidFill>
                  <a:schemeClr val="dk2"/>
                </a:solidFill>
                <a:latin typeface="Georgia"/>
                <a:ea typeface="Georgia"/>
                <a:cs typeface="Georgia"/>
                <a:sym typeface="Georgia"/>
              </a:defRPr>
            </a:lvl5pPr>
            <a:lvl6pPr algn="l" rtl="0" eaLnBrk="1" hangingPunct="1">
              <a:spcBef>
                <a:spcPts val="0"/>
              </a:spcBef>
              <a:buSzPct val="100000"/>
              <a:buFont typeface="Georgia"/>
              <a:buNone/>
              <a:defRPr sz="4800" b="0">
                <a:solidFill>
                  <a:schemeClr val="dk2"/>
                </a:solidFill>
                <a:latin typeface="Georgia"/>
                <a:ea typeface="Georgia"/>
                <a:cs typeface="Georgia"/>
                <a:sym typeface="Georgia"/>
              </a:defRPr>
            </a:lvl6pPr>
            <a:lvl7pPr algn="l" rtl="0" eaLnBrk="1" hangingPunct="1">
              <a:spcBef>
                <a:spcPts val="0"/>
              </a:spcBef>
              <a:buSzPct val="100000"/>
              <a:buFont typeface="Georgia"/>
              <a:buNone/>
              <a:defRPr sz="4800" b="0">
                <a:solidFill>
                  <a:schemeClr val="dk2"/>
                </a:solidFill>
                <a:latin typeface="Georgia"/>
                <a:ea typeface="Georgia"/>
                <a:cs typeface="Georgia"/>
                <a:sym typeface="Georgia"/>
              </a:defRPr>
            </a:lvl7pPr>
            <a:lvl8pPr algn="l" rtl="0" eaLnBrk="1" hangingPunct="1">
              <a:spcBef>
                <a:spcPts val="0"/>
              </a:spcBef>
              <a:buSzPct val="100000"/>
              <a:buFont typeface="Georgia"/>
              <a:buNone/>
              <a:defRPr sz="4800" b="0">
                <a:solidFill>
                  <a:schemeClr val="dk2"/>
                </a:solidFill>
                <a:latin typeface="Georgia"/>
                <a:ea typeface="Georgia"/>
                <a:cs typeface="Georgia"/>
                <a:sym typeface="Georgia"/>
              </a:defRPr>
            </a:lvl8pPr>
            <a:lvl9pPr algn="l" rtl="0" eaLnBrk="1" hangingPunct="1">
              <a:spcBef>
                <a:spcPts val="0"/>
              </a:spcBef>
              <a:buSzPct val="100000"/>
              <a:buFont typeface="Georgia"/>
              <a:buNone/>
              <a:defRPr sz="4800" b="0">
                <a:solidFill>
                  <a:schemeClr val="dk2"/>
                </a:solidFill>
                <a:latin typeface="Georgia"/>
                <a:ea typeface="Georgia"/>
                <a:cs typeface="Georgia"/>
                <a:sym typeface="Georgia"/>
              </a:defRPr>
            </a:lvl9pPr>
          </a:lstStyle>
          <a:p>
            <a:pPr fontAlgn="auto">
              <a:spcAft>
                <a:spcPts val="0"/>
              </a:spcAft>
              <a:defRPr/>
            </a:pPr>
            <a:r>
              <a:rPr lang="en-US" dirty="0" smtClean="0">
                <a:solidFill>
                  <a:schemeClr val="bg1"/>
                </a:solidFill>
                <a:latin typeface="+mn-lt"/>
              </a:rPr>
              <a:t>Collision </a:t>
            </a:r>
            <a:endParaRPr lang="en-US" dirty="0">
              <a:solidFill>
                <a:schemeClr val="bg1"/>
              </a:solidFill>
              <a:latin typeface="+mn-lt"/>
            </a:endParaRPr>
          </a:p>
        </p:txBody>
      </p:sp>
      <p:sp>
        <p:nvSpPr>
          <p:cNvPr id="70659" name="TextBox 5"/>
          <p:cNvSpPr txBox="1">
            <a:spLocks noChangeArrowheads="1"/>
          </p:cNvSpPr>
          <p:nvPr/>
        </p:nvSpPr>
        <p:spPr bwMode="auto">
          <a:xfrm>
            <a:off x="5915025" y="3765550"/>
            <a:ext cx="2819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r</a:t>
            </a:r>
            <a:r>
              <a:rPr lang="en-US" altLang="en-US" baseline="30000"/>
              <a:t>2</a:t>
            </a:r>
            <a:r>
              <a:rPr lang="en-US" altLang="en-US"/>
              <a:t>  = 0.97</a:t>
            </a:r>
          </a:p>
          <a:p>
            <a:pPr eaLnBrk="1" hangingPunct="1"/>
            <a:endParaRPr lang="en-US" altLang="en-US"/>
          </a:p>
          <a:p>
            <a:pPr eaLnBrk="1" hangingPunct="1"/>
            <a:r>
              <a:rPr lang="en-US" altLang="en-US"/>
              <a:t>(r) = 0.23</a:t>
            </a:r>
          </a:p>
          <a:p>
            <a:pPr eaLnBrk="1" hangingPunct="1"/>
            <a:r>
              <a:rPr lang="en-US" altLang="en-US"/>
              <a:t>K = 40% of Available Area </a:t>
            </a:r>
          </a:p>
          <a:p>
            <a:pPr eaLnBrk="1" hangingPunct="1"/>
            <a:endParaRPr lang="en-US" altLang="en-US"/>
          </a:p>
          <a:p>
            <a:pPr eaLnBrk="1" hangingPunct="1"/>
            <a:endParaRPr lang="en-US" altLang="en-US"/>
          </a:p>
          <a:p>
            <a:pPr eaLnBrk="1" hangingPunct="1"/>
            <a:r>
              <a:rPr lang="en-US" altLang="en-US"/>
              <a:t>      </a:t>
            </a:r>
          </a:p>
        </p:txBody>
      </p:sp>
      <p:pic>
        <p:nvPicPr>
          <p:cNvPr id="70660" name="Picture 7"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738" y="5105400"/>
            <a:ext cx="87725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474663"/>
            <a:ext cx="1358900"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8" y="2133600"/>
            <a:ext cx="6937375" cy="34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smtClean="0">
                <a:solidFill>
                  <a:schemeClr val="bg1"/>
                </a:solidFill>
                <a:latin typeface="+mn-lt"/>
              </a:rPr>
              <a:t>Overwash</a:t>
            </a:r>
            <a:endParaRPr lang="en-US" dirty="0">
              <a:solidFill>
                <a:schemeClr val="bg1"/>
              </a:solidFill>
              <a:latin typeface="+mn-lt"/>
            </a:endParaRPr>
          </a:p>
        </p:txBody>
      </p:sp>
      <p:pic>
        <p:nvPicPr>
          <p:cNvPr id="71683"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210175"/>
            <a:ext cx="8716963"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TextBox 6"/>
          <p:cNvSpPr txBox="1">
            <a:spLocks noChangeArrowheads="1"/>
          </p:cNvSpPr>
          <p:nvPr/>
        </p:nvSpPr>
        <p:spPr bwMode="auto">
          <a:xfrm>
            <a:off x="5846763" y="3609975"/>
            <a:ext cx="2819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R</a:t>
            </a:r>
            <a:r>
              <a:rPr lang="en-US" altLang="en-US" baseline="30000"/>
              <a:t>2</a:t>
            </a:r>
            <a:r>
              <a:rPr lang="en-US" altLang="en-US"/>
              <a:t>  = 0.98</a:t>
            </a:r>
          </a:p>
          <a:p>
            <a:pPr eaLnBrk="1" hangingPunct="1"/>
            <a:endParaRPr lang="en-US" altLang="en-US"/>
          </a:p>
          <a:p>
            <a:pPr eaLnBrk="1" hangingPunct="1"/>
            <a:r>
              <a:rPr lang="en-US" altLang="en-US"/>
              <a:t>(r) = 0.52</a:t>
            </a:r>
          </a:p>
          <a:p>
            <a:pPr eaLnBrk="1" hangingPunct="1"/>
            <a:r>
              <a:rPr lang="en-US" altLang="en-US"/>
              <a:t>K = 10% of Available Area</a:t>
            </a:r>
          </a:p>
          <a:p>
            <a:pPr eaLnBrk="1" hangingPunct="1"/>
            <a:endParaRPr lang="en-US" altLang="en-US"/>
          </a:p>
          <a:p>
            <a:pPr eaLnBrk="1" hangingPunct="1"/>
            <a:endParaRPr lang="en-US" altLang="en-US"/>
          </a:p>
          <a:p>
            <a:pPr eaLnBrk="1" hangingPunct="1"/>
            <a:r>
              <a:rPr lang="en-US" altLang="en-US"/>
              <a:t>    </a:t>
            </a:r>
          </a:p>
        </p:txBody>
      </p:sp>
      <p:pic>
        <p:nvPicPr>
          <p:cNvPr id="7168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1388" y="476250"/>
            <a:ext cx="1395412" cy="112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752600"/>
            <a:ext cx="6784975"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txBox="1">
            <a:spLocks noGrp="1"/>
          </p:cNvSpPr>
          <p:nvPr>
            <p:ph type="title"/>
          </p:nvPr>
        </p:nvSpPr>
        <p:spPr>
          <a:xfrm>
            <a:off x="457200" y="207963"/>
            <a:ext cx="8229600" cy="1392237"/>
          </a:xfrm>
        </p:spPr>
        <p:txBody>
          <a:bodyPr rtlCol="0">
            <a:noAutofit/>
          </a:bodyPr>
          <a:lstStyle/>
          <a:p>
            <a:pPr eaLnBrk="1" fontAlgn="auto" hangingPunct="1">
              <a:spcAft>
                <a:spcPts val="0"/>
              </a:spcAft>
              <a:defRPr/>
            </a:pPr>
            <a:r>
              <a:rPr lang="en-US" dirty="0" smtClean="0">
                <a:latin typeface="+mn-lt"/>
              </a:rPr>
              <a:t>Santa Rosa Island</a:t>
            </a:r>
            <a:endParaRPr dirty="0">
              <a:latin typeface="+mn-lt"/>
            </a:endParaRPr>
          </a:p>
        </p:txBody>
      </p:sp>
      <p:sp>
        <p:nvSpPr>
          <p:cNvPr id="135" name="Shape 135"/>
          <p:cNvSpPr txBox="1">
            <a:spLocks noGrp="1"/>
          </p:cNvSpPr>
          <p:nvPr>
            <p:ph type="body" idx="1"/>
          </p:nvPr>
        </p:nvSpPr>
        <p:spPr>
          <a:xfrm>
            <a:off x="-76200" y="2209800"/>
            <a:ext cx="5969000" cy="3519488"/>
          </a:xfrm>
        </p:spPr>
        <p:txBody>
          <a:bodyPr rtlCol="0">
            <a:noAutofit/>
          </a:bodyPr>
          <a:lstStyle/>
          <a:p>
            <a:pPr marL="759143" lvl="1" indent="-419100" eaLnBrk="1" fontAlgn="auto" hangingPunct="1">
              <a:spcAft>
                <a:spcPts val="0"/>
              </a:spcAft>
              <a:buClr>
                <a:schemeClr val="dk2"/>
              </a:buClr>
              <a:buSzPct val="120000"/>
              <a:buFont typeface="Arial"/>
              <a:buChar char="•"/>
              <a:defRPr/>
            </a:pPr>
            <a:r>
              <a:rPr lang="en-US" sz="2400" dirty="0" smtClean="0"/>
              <a:t>Located in the Florida panhandle</a:t>
            </a:r>
          </a:p>
          <a:p>
            <a:pPr marL="759143" lvl="1" indent="-419100" eaLnBrk="1" fontAlgn="auto" hangingPunct="1">
              <a:spcAft>
                <a:spcPts val="0"/>
              </a:spcAft>
              <a:buClr>
                <a:schemeClr val="dk2"/>
              </a:buClr>
              <a:buSzPct val="120000"/>
              <a:buFont typeface="Arial"/>
              <a:buChar char="•"/>
              <a:defRPr/>
            </a:pPr>
            <a:endParaRPr lang="en-US" sz="2400" dirty="0" smtClean="0"/>
          </a:p>
          <a:p>
            <a:pPr marL="759143" lvl="1" indent="-419100" eaLnBrk="1" fontAlgn="auto" hangingPunct="1">
              <a:spcAft>
                <a:spcPts val="0"/>
              </a:spcAft>
              <a:buClr>
                <a:schemeClr val="dk2"/>
              </a:buClr>
              <a:buSzPct val="120000"/>
              <a:buFont typeface="Arial"/>
              <a:buChar char="•"/>
              <a:defRPr/>
            </a:pPr>
            <a:r>
              <a:rPr lang="en-US" sz="2400" dirty="0" smtClean="0"/>
              <a:t>Hurricane Opal (4) </a:t>
            </a:r>
            <a:r>
              <a:rPr lang="en-US" sz="2400" dirty="0"/>
              <a:t>–</a:t>
            </a:r>
            <a:r>
              <a:rPr lang="en-US" sz="2400" dirty="0" smtClean="0"/>
              <a:t> 10/1995</a:t>
            </a:r>
          </a:p>
          <a:p>
            <a:pPr marL="759143" lvl="1" indent="-419100" eaLnBrk="1" fontAlgn="auto" hangingPunct="1">
              <a:spcAft>
                <a:spcPts val="0"/>
              </a:spcAft>
              <a:buClr>
                <a:schemeClr val="dk2"/>
              </a:buClr>
              <a:buSzPct val="120000"/>
              <a:buFont typeface="Arial"/>
              <a:buChar char="•"/>
              <a:defRPr/>
            </a:pPr>
            <a:r>
              <a:rPr lang="en-US" sz="2400" dirty="0" smtClean="0"/>
              <a:t>Hurricane Danny (1) </a:t>
            </a:r>
            <a:r>
              <a:rPr lang="en-US" sz="2400" dirty="0"/>
              <a:t>–</a:t>
            </a:r>
            <a:r>
              <a:rPr lang="en-US" sz="2400" dirty="0" smtClean="0"/>
              <a:t> 07/1997</a:t>
            </a:r>
          </a:p>
          <a:p>
            <a:pPr marL="759143" lvl="1" indent="-419100" eaLnBrk="1" fontAlgn="auto" hangingPunct="1">
              <a:spcAft>
                <a:spcPts val="0"/>
              </a:spcAft>
              <a:buClr>
                <a:schemeClr val="dk2"/>
              </a:buClr>
              <a:buSzPct val="120000"/>
              <a:buFont typeface="Arial"/>
              <a:buChar char="•"/>
              <a:defRPr/>
            </a:pPr>
            <a:r>
              <a:rPr lang="en-US" sz="2400" dirty="0" smtClean="0"/>
              <a:t>Hurricane Georges (4) </a:t>
            </a:r>
            <a:r>
              <a:rPr lang="en-US" sz="2400" dirty="0"/>
              <a:t>–</a:t>
            </a:r>
            <a:r>
              <a:rPr lang="en-US" sz="2400" dirty="0" smtClean="0"/>
              <a:t> 09/1998</a:t>
            </a:r>
            <a:endParaRPr lang="en-US" sz="2400" dirty="0"/>
          </a:p>
          <a:p>
            <a:pPr marL="759143" lvl="1" indent="-419100" eaLnBrk="1" fontAlgn="auto" hangingPunct="1">
              <a:spcAft>
                <a:spcPts val="0"/>
              </a:spcAft>
              <a:buClr>
                <a:schemeClr val="dk2"/>
              </a:buClr>
              <a:buSzPct val="120000"/>
              <a:buFont typeface="Arial"/>
              <a:buChar char="•"/>
              <a:defRPr/>
            </a:pPr>
            <a:r>
              <a:rPr lang="en-US" sz="2400" dirty="0" smtClean="0"/>
              <a:t>Hurricane </a:t>
            </a:r>
            <a:r>
              <a:rPr lang="en-US" sz="2400" dirty="0"/>
              <a:t>Ivan (5) – </a:t>
            </a:r>
            <a:r>
              <a:rPr lang="en-US" sz="2400" dirty="0" smtClean="0"/>
              <a:t>09/2004</a:t>
            </a:r>
            <a:endParaRPr lang="en-US" sz="2400" dirty="0"/>
          </a:p>
          <a:p>
            <a:pPr marL="759143" lvl="1" indent="-419100" eaLnBrk="1" fontAlgn="auto" hangingPunct="1">
              <a:spcAft>
                <a:spcPts val="0"/>
              </a:spcAft>
              <a:buClr>
                <a:schemeClr val="dk2"/>
              </a:buClr>
              <a:buSzPct val="120000"/>
              <a:buFont typeface="Arial"/>
              <a:buChar char="•"/>
              <a:defRPr/>
            </a:pPr>
            <a:r>
              <a:rPr lang="en-US" sz="2400" dirty="0" smtClean="0"/>
              <a:t>Hurricane </a:t>
            </a:r>
            <a:r>
              <a:rPr lang="en-US" sz="2400" dirty="0"/>
              <a:t>Dennis (4) – 07/2005 </a:t>
            </a:r>
          </a:p>
          <a:p>
            <a:pPr marL="38100" indent="0" eaLnBrk="1" fontAlgn="auto" hangingPunct="1">
              <a:spcAft>
                <a:spcPts val="0"/>
              </a:spcAft>
              <a:buClr>
                <a:schemeClr val="dk2"/>
              </a:buClr>
              <a:buSzPct val="166666"/>
              <a:buFont typeface="Symbol" panose="05050102010706020507" pitchFamily="18" charset="2"/>
              <a:buNone/>
              <a:defRPr/>
            </a:pPr>
            <a:endParaRPr lang="en-US" dirty="0" smtClean="0"/>
          </a:p>
          <a:p>
            <a:pPr marL="38100" indent="0" eaLnBrk="1" fontAlgn="auto" hangingPunct="1">
              <a:spcAft>
                <a:spcPts val="0"/>
              </a:spcAft>
              <a:buClr>
                <a:schemeClr val="dk2"/>
              </a:buClr>
              <a:buSzPct val="166666"/>
              <a:buFont typeface="Symbol" panose="05050102010706020507" pitchFamily="18" charset="2"/>
              <a:buNone/>
              <a:defRPr/>
            </a:pPr>
            <a:endParaRPr lang="en" dirty="0" smtClean="0"/>
          </a:p>
          <a:p>
            <a:pPr marL="0" indent="0" eaLnBrk="1" fontAlgn="auto" hangingPunct="1">
              <a:spcAft>
                <a:spcPts val="0"/>
              </a:spcAft>
              <a:buFont typeface="Symbol" panose="05050102010706020507" pitchFamily="18" charset="2"/>
              <a:buNone/>
              <a:defRPr/>
            </a:pPr>
            <a:endParaRPr lang="en-US" dirty="0" smtClean="0"/>
          </a:p>
          <a:p>
            <a:pPr marL="274320" indent="-274320" eaLnBrk="1" fontAlgn="auto" hangingPunct="1">
              <a:spcAft>
                <a:spcPts val="0"/>
              </a:spcAft>
              <a:defRPr/>
            </a:pPr>
            <a:endParaRPr dirty="0"/>
          </a:p>
        </p:txBody>
      </p:sp>
      <p:pic>
        <p:nvPicPr>
          <p:cNvPr id="34820" name="Picture 2" descr="C:\Users\chouser.GEOG0.000\Desktop\logo_tam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324600"/>
            <a:ext cx="1828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590800"/>
            <a:ext cx="321945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6866" name="Picture 4" descr="263_63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5800" y="3810000"/>
            <a:ext cx="31496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867" name="Picture 5" descr="263_63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3171825" cy="2379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6868" name="Text Box 3"/>
          <p:cNvSpPr txBox="1">
            <a:spLocks noChangeArrowheads="1"/>
          </p:cNvSpPr>
          <p:nvPr/>
        </p:nvSpPr>
        <p:spPr bwMode="auto">
          <a:xfrm>
            <a:off x="7315200" y="152400"/>
            <a:ext cx="1828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solidFill>
                  <a:schemeClr val="bg1"/>
                </a:solidFill>
              </a:rPr>
              <a:t>Pre-Ivan (May 2004)</a:t>
            </a:r>
          </a:p>
        </p:txBody>
      </p:sp>
      <p:sp>
        <p:nvSpPr>
          <p:cNvPr id="36869" name="Text Box 3"/>
          <p:cNvSpPr txBox="1">
            <a:spLocks noChangeArrowheads="1"/>
          </p:cNvSpPr>
          <p:nvPr/>
        </p:nvSpPr>
        <p:spPr bwMode="auto">
          <a:xfrm>
            <a:off x="4343400" y="4114800"/>
            <a:ext cx="1143000" cy="461963"/>
          </a:xfrm>
          <a:prstGeom prst="rect">
            <a:avLst/>
          </a:prstGeom>
          <a:solidFill>
            <a:schemeClr val="bg1">
              <a:alpha val="6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a:solidFill>
                  <a:srgbClr val="000000"/>
                </a:solidFill>
              </a:rPr>
              <a:t>Overwash-Breaching</a:t>
            </a:r>
          </a:p>
        </p:txBody>
      </p:sp>
      <p:sp>
        <p:nvSpPr>
          <p:cNvPr id="36870" name="Text Box 3"/>
          <p:cNvSpPr txBox="1">
            <a:spLocks noChangeArrowheads="1"/>
          </p:cNvSpPr>
          <p:nvPr/>
        </p:nvSpPr>
        <p:spPr bwMode="auto">
          <a:xfrm>
            <a:off x="1295400" y="4724400"/>
            <a:ext cx="1524000" cy="276225"/>
          </a:xfrm>
          <a:prstGeom prst="rect">
            <a:avLst/>
          </a:prstGeom>
          <a:solidFill>
            <a:schemeClr val="bg1">
              <a:alpha val="6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a:solidFill>
                  <a:srgbClr val="000000"/>
                </a:solidFill>
              </a:rPr>
              <a:t>Collision-Overwash</a:t>
            </a:r>
          </a:p>
        </p:txBody>
      </p:sp>
      <p:sp>
        <p:nvSpPr>
          <p:cNvPr id="36871" name="Text Box 3"/>
          <p:cNvSpPr txBox="1">
            <a:spLocks noChangeArrowheads="1"/>
          </p:cNvSpPr>
          <p:nvPr/>
        </p:nvSpPr>
        <p:spPr bwMode="auto">
          <a:xfrm>
            <a:off x="7162800" y="3505200"/>
            <a:ext cx="1524000" cy="276225"/>
          </a:xfrm>
          <a:prstGeom prst="rect">
            <a:avLst/>
          </a:prstGeom>
          <a:solidFill>
            <a:schemeClr val="bg1">
              <a:alpha val="6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a:solidFill>
                  <a:srgbClr val="000000"/>
                </a:solidFill>
              </a:rPr>
              <a:t>Collision-Overwash</a:t>
            </a:r>
          </a:p>
        </p:txBody>
      </p:sp>
      <p:pic>
        <p:nvPicPr>
          <p:cNvPr id="36872" name="Picture 2" descr="C:\Users\chouser.GEOG0.000\Desktop\logo_tamu.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6324600"/>
            <a:ext cx="1828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1392237"/>
          </a:xfrm>
        </p:spPr>
        <p:txBody>
          <a:bodyPr rtlCol="0">
            <a:normAutofit/>
          </a:bodyPr>
          <a:lstStyle/>
          <a:p>
            <a:pPr eaLnBrk="1" fontAlgn="auto" hangingPunct="1">
              <a:spcAft>
                <a:spcPts val="0"/>
              </a:spcAft>
              <a:defRPr/>
            </a:pPr>
            <a:r>
              <a:rPr lang="en-US" dirty="0" smtClean="0">
                <a:latin typeface="+mn-lt"/>
              </a:rPr>
              <a:t>Research Questions </a:t>
            </a:r>
            <a:endParaRPr lang="en-US" dirty="0">
              <a:latin typeface="+mn-lt"/>
            </a:endParaRPr>
          </a:p>
        </p:txBody>
      </p:sp>
      <p:sp>
        <p:nvSpPr>
          <p:cNvPr id="38915" name="Text Placeholder 2"/>
          <p:cNvSpPr>
            <a:spLocks noGrp="1"/>
          </p:cNvSpPr>
          <p:nvPr>
            <p:ph type="body" idx="1"/>
          </p:nvPr>
        </p:nvSpPr>
        <p:spPr>
          <a:xfrm>
            <a:off x="457200" y="2590800"/>
            <a:ext cx="8229600" cy="3976688"/>
          </a:xfrm>
        </p:spPr>
        <p:txBody>
          <a:bodyPr/>
          <a:lstStyle/>
          <a:p>
            <a:pPr eaLnBrk="1" hangingPunct="1">
              <a:buClr>
                <a:schemeClr val="tx2"/>
              </a:buClr>
              <a:buSzPct val="120000"/>
              <a:buFont typeface="Arial" panose="020B0604020202020204" pitchFamily="34" charset="0"/>
              <a:buChar char="•"/>
            </a:pPr>
            <a:r>
              <a:rPr lang="en-US" altLang="en-US" smtClean="0"/>
              <a:t>What is the rate of dune vegetation recovery?  </a:t>
            </a:r>
          </a:p>
          <a:p>
            <a:pPr eaLnBrk="1" hangingPunct="1">
              <a:buClr>
                <a:schemeClr val="tx2"/>
              </a:buClr>
              <a:buSzPct val="120000"/>
              <a:buFont typeface="Arial" panose="020B0604020202020204" pitchFamily="34" charset="0"/>
              <a:buChar char="•"/>
            </a:pPr>
            <a:r>
              <a:rPr lang="en-US" altLang="en-US" smtClean="0"/>
              <a:t>How does it vary spatially along the island?  </a:t>
            </a: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324600"/>
            <a:ext cx="18288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txBox="1">
            <a:spLocks noGrp="1"/>
          </p:cNvSpPr>
          <p:nvPr>
            <p:ph type="title"/>
          </p:nvPr>
        </p:nvSpPr>
        <p:spPr>
          <a:xfrm>
            <a:off x="457200" y="360363"/>
            <a:ext cx="8229600" cy="1239837"/>
          </a:xfrm>
        </p:spPr>
        <p:txBody>
          <a:bodyPr rtlCol="0">
            <a:noAutofit/>
          </a:bodyPr>
          <a:lstStyle/>
          <a:p>
            <a:pPr eaLnBrk="1" fontAlgn="auto" hangingPunct="1">
              <a:spcAft>
                <a:spcPts val="0"/>
              </a:spcAft>
              <a:defRPr/>
            </a:pPr>
            <a:r>
              <a:rPr lang="en" dirty="0" smtClean="0">
                <a:latin typeface="+mn-lt"/>
              </a:rPr>
              <a:t>Methodology</a:t>
            </a:r>
            <a:endParaRPr lang="en" dirty="0">
              <a:latin typeface="+mn-lt"/>
            </a:endParaRPr>
          </a:p>
        </p:txBody>
      </p:sp>
      <p:sp>
        <p:nvSpPr>
          <p:cNvPr id="39939" name="Shape 199"/>
          <p:cNvSpPr>
            <a:spLocks noGrp="1"/>
          </p:cNvSpPr>
          <p:nvPr>
            <p:ph type="body" idx="1"/>
          </p:nvPr>
        </p:nvSpPr>
        <p:spPr>
          <a:xfrm>
            <a:off x="381000" y="2417763"/>
            <a:ext cx="8229600" cy="4129087"/>
          </a:xfrm>
        </p:spPr>
        <p:txBody>
          <a:bodyPr/>
          <a:lstStyle/>
          <a:p>
            <a:pPr eaLnBrk="1" hangingPunct="1">
              <a:buClr>
                <a:schemeClr val="tx2"/>
              </a:buClr>
              <a:buSzPct val="120000"/>
              <a:buFont typeface="Arial" panose="020B0604020202020204" pitchFamily="34" charset="0"/>
              <a:buChar char="•"/>
            </a:pPr>
            <a:r>
              <a:rPr lang="en-US" altLang="en-US" smtClean="0"/>
              <a:t>Run ISODATA Classification on 1994, 1997, 1999, 2000, 2004, 2005, 2007, and 2010 images</a:t>
            </a:r>
          </a:p>
          <a:p>
            <a:pPr eaLnBrk="1" hangingPunct="1">
              <a:buClr>
                <a:schemeClr val="tx2"/>
              </a:buClr>
              <a:buSzPct val="120000"/>
              <a:buFont typeface="Arial" panose="020B0604020202020204" pitchFamily="34" charset="0"/>
              <a:buChar char="•"/>
            </a:pPr>
            <a:r>
              <a:rPr lang="en-US" altLang="en-US" smtClean="0"/>
              <a:t>Perform accuracy assessments </a:t>
            </a:r>
          </a:p>
          <a:p>
            <a:pPr eaLnBrk="1" hangingPunct="1">
              <a:buClr>
                <a:schemeClr val="tx2"/>
              </a:buClr>
              <a:buSzPct val="120000"/>
              <a:buFont typeface="Arial" panose="020B0604020202020204" pitchFamily="34" charset="0"/>
              <a:buChar char="•"/>
            </a:pPr>
            <a:r>
              <a:rPr lang="en-US" altLang="en-US" smtClean="0"/>
              <a:t>Convert rasters into polygons</a:t>
            </a:r>
          </a:p>
          <a:p>
            <a:pPr eaLnBrk="1" hangingPunct="1">
              <a:buClr>
                <a:schemeClr val="tx2"/>
              </a:buClr>
              <a:buSzPct val="120000"/>
              <a:buFont typeface="Arial" panose="020B0604020202020204" pitchFamily="34" charset="0"/>
              <a:buChar char="•"/>
            </a:pPr>
            <a:r>
              <a:rPr lang="en-US" altLang="en-US" smtClean="0"/>
              <a:t>Measure area of sand, trees, and non tree vegetation in each transect</a:t>
            </a:r>
          </a:p>
          <a:p>
            <a:pPr eaLnBrk="1" hangingPunct="1">
              <a:buClr>
                <a:schemeClr val="tx2"/>
              </a:buClr>
              <a:buSzPct val="120000"/>
              <a:buFont typeface="Arial" panose="020B0604020202020204" pitchFamily="34" charset="0"/>
              <a:buChar char="•"/>
            </a:pPr>
            <a:r>
              <a:rPr lang="en-US" altLang="en-US" smtClean="0"/>
              <a:t>Model Vegetation Change with the Verhulst Model</a:t>
            </a:r>
          </a:p>
          <a:p>
            <a:pPr eaLnBrk="1" hangingPunct="1">
              <a:buClr>
                <a:schemeClr val="tx2"/>
              </a:buClr>
              <a:buSzPct val="120000"/>
              <a:buFont typeface="Arial" panose="020B0604020202020204" pitchFamily="34" charset="0"/>
              <a:buChar char="•"/>
            </a:pPr>
            <a:r>
              <a:rPr lang="en-US" altLang="en-US" smtClean="0"/>
              <a:t>Perform Spectral analysis to determine frequency of repeated vegetation growth patterns </a:t>
            </a:r>
          </a:p>
        </p:txBody>
      </p:sp>
      <p:pic>
        <p:nvPicPr>
          <p:cNvPr id="39940" name="Picture 2" descr="C:\Users\chouser.GEOG0.000\Desktop\logo_tam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324600"/>
            <a:ext cx="1828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l="16975" t="29268" r="22664" b="35365"/>
          <a:stretch>
            <a:fillRect/>
          </a:stretch>
        </p:blipFill>
        <p:spPr bwMode="auto">
          <a:xfrm>
            <a:off x="228600" y="1905000"/>
            <a:ext cx="33528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4">
            <a:extLst>
              <a:ext uri="{28A0092B-C50C-407E-A947-70E740481C1C}">
                <a14:useLocalDpi xmlns:a14="http://schemas.microsoft.com/office/drawing/2010/main" val="0"/>
              </a:ext>
            </a:extLst>
          </a:blip>
          <a:srcRect l="4529" t="37276" r="31709" b="29121"/>
          <a:stretch>
            <a:fillRect/>
          </a:stretch>
        </p:blipFill>
        <p:spPr bwMode="auto">
          <a:xfrm>
            <a:off x="228600" y="2438400"/>
            <a:ext cx="3352800" cy="62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8" name="Picture 4"/>
          <p:cNvPicPr>
            <a:picLocks noChangeAspect="1" noChangeArrowheads="1"/>
          </p:cNvPicPr>
          <p:nvPr/>
        </p:nvPicPr>
        <p:blipFill>
          <a:blip r:embed="rId5">
            <a:extLst>
              <a:ext uri="{28A0092B-C50C-407E-A947-70E740481C1C}">
                <a14:useLocalDpi xmlns:a14="http://schemas.microsoft.com/office/drawing/2010/main" val="0"/>
              </a:ext>
            </a:extLst>
          </a:blip>
          <a:srcRect l="10919" t="43044" r="16328" b="30904"/>
          <a:stretch>
            <a:fillRect/>
          </a:stretch>
        </p:blipFill>
        <p:spPr bwMode="auto">
          <a:xfrm>
            <a:off x="228600" y="2981325"/>
            <a:ext cx="33528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9" name="Picture 5"/>
          <p:cNvPicPr>
            <a:picLocks noChangeAspect="1" noChangeArrowheads="1"/>
          </p:cNvPicPr>
          <p:nvPr/>
        </p:nvPicPr>
        <p:blipFill>
          <a:blip r:embed="rId6">
            <a:extLst>
              <a:ext uri="{28A0092B-C50C-407E-A947-70E740481C1C}">
                <a14:useLocalDpi xmlns:a14="http://schemas.microsoft.com/office/drawing/2010/main" val="0"/>
              </a:ext>
            </a:extLst>
          </a:blip>
          <a:srcRect l="14462" t="37938" r="7349" b="28423"/>
          <a:stretch>
            <a:fillRect/>
          </a:stretch>
        </p:blipFill>
        <p:spPr bwMode="auto">
          <a:xfrm>
            <a:off x="228600" y="3581400"/>
            <a:ext cx="3352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0" name="Picture 6"/>
          <p:cNvPicPr>
            <a:picLocks noChangeAspect="1" noChangeArrowheads="1"/>
          </p:cNvPicPr>
          <p:nvPr/>
        </p:nvPicPr>
        <p:blipFill>
          <a:blip r:embed="rId7">
            <a:extLst>
              <a:ext uri="{28A0092B-C50C-407E-A947-70E740481C1C}">
                <a14:useLocalDpi xmlns:a14="http://schemas.microsoft.com/office/drawing/2010/main" val="0"/>
              </a:ext>
            </a:extLst>
          </a:blip>
          <a:srcRect l="9909" t="38892" r="11009" b="26994"/>
          <a:stretch>
            <a:fillRect/>
          </a:stretch>
        </p:blipFill>
        <p:spPr bwMode="auto">
          <a:xfrm>
            <a:off x="228600" y="4152900"/>
            <a:ext cx="33528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7"/>
          <p:cNvPicPr>
            <a:picLocks noChangeAspect="1" noChangeArrowheads="1"/>
          </p:cNvPicPr>
          <p:nvPr/>
        </p:nvPicPr>
        <p:blipFill>
          <a:blip r:embed="rId8">
            <a:extLst>
              <a:ext uri="{28A0092B-C50C-407E-A947-70E740481C1C}">
                <a14:useLocalDpi xmlns:a14="http://schemas.microsoft.com/office/drawing/2010/main" val="0"/>
              </a:ext>
            </a:extLst>
          </a:blip>
          <a:srcRect l="7317" t="36227" r="12917" b="29340"/>
          <a:stretch>
            <a:fillRect/>
          </a:stretch>
        </p:blipFill>
        <p:spPr bwMode="auto">
          <a:xfrm>
            <a:off x="228600" y="4722813"/>
            <a:ext cx="3352800"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2" name="Picture 8"/>
          <p:cNvPicPr>
            <a:picLocks noChangeAspect="1" noChangeArrowheads="1"/>
          </p:cNvPicPr>
          <p:nvPr/>
        </p:nvPicPr>
        <p:blipFill>
          <a:blip r:embed="rId9">
            <a:extLst>
              <a:ext uri="{28A0092B-C50C-407E-A947-70E740481C1C}">
                <a14:useLocalDpi xmlns:a14="http://schemas.microsoft.com/office/drawing/2010/main" val="0"/>
              </a:ext>
            </a:extLst>
          </a:blip>
          <a:srcRect l="13210" t="39502" r="3773" b="32436"/>
          <a:stretch>
            <a:fillRect/>
          </a:stretch>
        </p:blipFill>
        <p:spPr bwMode="auto">
          <a:xfrm>
            <a:off x="228600" y="5383213"/>
            <a:ext cx="3352800"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3" name="Picture 9"/>
          <p:cNvPicPr>
            <a:picLocks noChangeAspect="1" noChangeArrowheads="1"/>
          </p:cNvPicPr>
          <p:nvPr/>
        </p:nvPicPr>
        <p:blipFill>
          <a:blip r:embed="rId10">
            <a:extLst>
              <a:ext uri="{28A0092B-C50C-407E-A947-70E740481C1C}">
                <a14:useLocalDpi xmlns:a14="http://schemas.microsoft.com/office/drawing/2010/main" val="0"/>
              </a:ext>
            </a:extLst>
          </a:blip>
          <a:srcRect l="11475" t="36453" r="16394" b="31773"/>
          <a:stretch>
            <a:fillRect/>
          </a:stretch>
        </p:blipFill>
        <p:spPr bwMode="auto">
          <a:xfrm>
            <a:off x="228600" y="5997575"/>
            <a:ext cx="33528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4"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5300" y="2981325"/>
            <a:ext cx="437832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 Placeholder 2"/>
          <p:cNvSpPr>
            <a:spLocks noGrp="1"/>
          </p:cNvSpPr>
          <p:nvPr>
            <p:ph type="body" idx="1"/>
          </p:nvPr>
        </p:nvSpPr>
        <p:spPr>
          <a:xfrm>
            <a:off x="5029200" y="5559425"/>
            <a:ext cx="3432175" cy="874713"/>
          </a:xfrm>
        </p:spPr>
        <p:txBody>
          <a:bodyPr rtlCol="0">
            <a:normAutofit fontScale="70000" lnSpcReduction="20000"/>
          </a:bodyPr>
          <a:lstStyle/>
          <a:p>
            <a:pPr marL="274320" indent="-274320" eaLnBrk="1" fontAlgn="auto" hangingPunct="1">
              <a:spcAft>
                <a:spcPts val="0"/>
              </a:spcAft>
              <a:buClr>
                <a:schemeClr val="tx2"/>
              </a:buClr>
              <a:buSzPct val="120000"/>
              <a:buFont typeface="Arial" pitchFamily="34" charset="0"/>
              <a:buChar char="•"/>
              <a:defRPr/>
            </a:pPr>
            <a:r>
              <a:rPr lang="en-US" dirty="0"/>
              <a:t>Transects are each 100m wide and 2km long.  </a:t>
            </a:r>
            <a:endParaRPr lang="en-US" dirty="0" smtClean="0"/>
          </a:p>
          <a:p>
            <a:pPr marL="274320" indent="-274320" eaLnBrk="1" fontAlgn="auto" hangingPunct="1">
              <a:spcAft>
                <a:spcPts val="0"/>
              </a:spcAft>
              <a:buClr>
                <a:schemeClr val="tx2"/>
              </a:buClr>
              <a:buSzPct val="120000"/>
              <a:buFont typeface="Arial" pitchFamily="34" charset="0"/>
              <a:buChar char="•"/>
              <a:defRPr/>
            </a:pPr>
            <a:r>
              <a:rPr lang="en-US" dirty="0" smtClean="0"/>
              <a:t>Polyline </a:t>
            </a:r>
            <a:r>
              <a:rPr lang="en-US" dirty="0" smtClean="0">
                <a:sym typeface="Wingdings" pitchFamily="2" charset="2"/>
              </a:rPr>
              <a:t></a:t>
            </a:r>
            <a:r>
              <a:rPr lang="en-US" dirty="0" smtClean="0"/>
              <a:t> </a:t>
            </a:r>
            <a:r>
              <a:rPr lang="en-US" dirty="0"/>
              <a:t>COGO </a:t>
            </a:r>
            <a:r>
              <a:rPr lang="en-US" dirty="0" smtClean="0"/>
              <a:t>tool </a:t>
            </a:r>
            <a:endParaRPr lang="en-US" dirty="0"/>
          </a:p>
        </p:txBody>
      </p:sp>
      <p:sp>
        <p:nvSpPr>
          <p:cNvPr id="15" name="Shape 198"/>
          <p:cNvSpPr txBox="1">
            <a:spLocks noGrp="1"/>
          </p:cNvSpPr>
          <p:nvPr>
            <p:ph type="title"/>
          </p:nvPr>
        </p:nvSpPr>
        <p:spPr>
          <a:xfrm>
            <a:off x="457200" y="360363"/>
            <a:ext cx="8229600" cy="1239837"/>
          </a:xfrm>
        </p:spPr>
        <p:txBody>
          <a:bodyPr rtlCol="0">
            <a:noAutofit/>
          </a:bodyPr>
          <a:lstStyle/>
          <a:p>
            <a:pPr eaLnBrk="1" fontAlgn="auto" hangingPunct="1">
              <a:spcAft>
                <a:spcPts val="0"/>
              </a:spcAft>
              <a:defRPr/>
            </a:pPr>
            <a:r>
              <a:rPr lang="en" sz="4400" dirty="0" smtClean="0">
                <a:latin typeface="+mn-lt"/>
              </a:rPr>
              <a:t>Methodology: Classification and Segmentation </a:t>
            </a:r>
            <a:endParaRPr lang="en" sz="4400" dirty="0">
              <a:latin typeface="+mn-lt"/>
            </a:endParaRPr>
          </a:p>
        </p:txBody>
      </p:sp>
      <p:sp>
        <p:nvSpPr>
          <p:cNvPr id="3" name="TextBox 2"/>
          <p:cNvSpPr txBox="1"/>
          <p:nvPr/>
        </p:nvSpPr>
        <p:spPr>
          <a:xfrm>
            <a:off x="3657600" y="1981200"/>
            <a:ext cx="538163" cy="307975"/>
          </a:xfrm>
          <a:prstGeom prst="rect">
            <a:avLst/>
          </a:prstGeom>
          <a:noFill/>
        </p:spPr>
        <p:txBody>
          <a:bodyPr wrap="none">
            <a:spAutoFit/>
          </a:bodyPr>
          <a:lstStyle/>
          <a:p>
            <a:pPr eaLnBrk="1" fontAlgn="auto" hangingPunct="1">
              <a:spcBef>
                <a:spcPts val="0"/>
              </a:spcBef>
              <a:spcAft>
                <a:spcPts val="0"/>
              </a:spcAft>
              <a:defRPr/>
            </a:pPr>
            <a:r>
              <a:rPr lang="en-US" kern="0" dirty="0">
                <a:solidFill>
                  <a:schemeClr val="tx2"/>
                </a:solidFill>
                <a:latin typeface="+mn-lt"/>
                <a:ea typeface="Arial"/>
                <a:cs typeface="Arial"/>
                <a:sym typeface="Arial"/>
              </a:rPr>
              <a:t>1994</a:t>
            </a:r>
          </a:p>
        </p:txBody>
      </p:sp>
      <p:sp>
        <p:nvSpPr>
          <p:cNvPr id="17" name="TextBox 16"/>
          <p:cNvSpPr txBox="1"/>
          <p:nvPr/>
        </p:nvSpPr>
        <p:spPr>
          <a:xfrm>
            <a:off x="3657600" y="2590800"/>
            <a:ext cx="538163" cy="307975"/>
          </a:xfrm>
          <a:prstGeom prst="rect">
            <a:avLst/>
          </a:prstGeom>
          <a:noFill/>
        </p:spPr>
        <p:txBody>
          <a:bodyPr wrap="none">
            <a:spAutoFit/>
          </a:bodyPr>
          <a:lstStyle/>
          <a:p>
            <a:pPr eaLnBrk="1" fontAlgn="auto" hangingPunct="1">
              <a:spcBef>
                <a:spcPts val="0"/>
              </a:spcBef>
              <a:spcAft>
                <a:spcPts val="0"/>
              </a:spcAft>
              <a:defRPr/>
            </a:pPr>
            <a:r>
              <a:rPr lang="en-US" kern="0" dirty="0">
                <a:solidFill>
                  <a:schemeClr val="tx2"/>
                </a:solidFill>
                <a:latin typeface="+mn-lt"/>
                <a:ea typeface="Arial"/>
                <a:cs typeface="Arial"/>
                <a:sym typeface="Arial"/>
              </a:rPr>
              <a:t>1997</a:t>
            </a:r>
          </a:p>
        </p:txBody>
      </p:sp>
      <p:sp>
        <p:nvSpPr>
          <p:cNvPr id="18" name="TextBox 17"/>
          <p:cNvSpPr txBox="1"/>
          <p:nvPr/>
        </p:nvSpPr>
        <p:spPr>
          <a:xfrm>
            <a:off x="3657600" y="3124200"/>
            <a:ext cx="539750" cy="307975"/>
          </a:xfrm>
          <a:prstGeom prst="rect">
            <a:avLst/>
          </a:prstGeom>
          <a:noFill/>
        </p:spPr>
        <p:txBody>
          <a:bodyPr wrap="none">
            <a:spAutoFit/>
          </a:bodyPr>
          <a:lstStyle/>
          <a:p>
            <a:pPr eaLnBrk="1" fontAlgn="auto" hangingPunct="1">
              <a:spcBef>
                <a:spcPts val="0"/>
              </a:spcBef>
              <a:spcAft>
                <a:spcPts val="0"/>
              </a:spcAft>
              <a:defRPr/>
            </a:pPr>
            <a:r>
              <a:rPr lang="en-US" kern="0" dirty="0">
                <a:solidFill>
                  <a:schemeClr val="tx2"/>
                </a:solidFill>
                <a:latin typeface="+mn-lt"/>
                <a:ea typeface="Arial"/>
                <a:cs typeface="Arial"/>
                <a:sym typeface="Arial"/>
              </a:rPr>
              <a:t>1999</a:t>
            </a:r>
          </a:p>
        </p:txBody>
      </p:sp>
      <p:sp>
        <p:nvSpPr>
          <p:cNvPr id="19" name="TextBox 18"/>
          <p:cNvSpPr txBox="1"/>
          <p:nvPr/>
        </p:nvSpPr>
        <p:spPr>
          <a:xfrm>
            <a:off x="3657600" y="3654425"/>
            <a:ext cx="566738" cy="307975"/>
          </a:xfrm>
          <a:prstGeom prst="rect">
            <a:avLst/>
          </a:prstGeom>
          <a:noFill/>
        </p:spPr>
        <p:txBody>
          <a:bodyPr wrap="none">
            <a:spAutoFit/>
          </a:bodyPr>
          <a:lstStyle/>
          <a:p>
            <a:pPr eaLnBrk="1" fontAlgn="auto" hangingPunct="1">
              <a:spcBef>
                <a:spcPts val="0"/>
              </a:spcBef>
              <a:spcAft>
                <a:spcPts val="0"/>
              </a:spcAft>
              <a:defRPr/>
            </a:pPr>
            <a:r>
              <a:rPr lang="en-US" kern="0" dirty="0">
                <a:solidFill>
                  <a:schemeClr val="tx2"/>
                </a:solidFill>
                <a:latin typeface="+mn-lt"/>
                <a:ea typeface="Arial"/>
                <a:cs typeface="Arial"/>
                <a:sym typeface="Arial"/>
              </a:rPr>
              <a:t>2000</a:t>
            </a:r>
          </a:p>
        </p:txBody>
      </p:sp>
      <p:sp>
        <p:nvSpPr>
          <p:cNvPr id="20" name="TextBox 19"/>
          <p:cNvSpPr txBox="1"/>
          <p:nvPr/>
        </p:nvSpPr>
        <p:spPr>
          <a:xfrm>
            <a:off x="3657600" y="4264025"/>
            <a:ext cx="563563" cy="307975"/>
          </a:xfrm>
          <a:prstGeom prst="rect">
            <a:avLst/>
          </a:prstGeom>
          <a:noFill/>
        </p:spPr>
        <p:txBody>
          <a:bodyPr wrap="none">
            <a:spAutoFit/>
          </a:bodyPr>
          <a:lstStyle/>
          <a:p>
            <a:pPr eaLnBrk="1" fontAlgn="auto" hangingPunct="1">
              <a:spcBef>
                <a:spcPts val="0"/>
              </a:spcBef>
              <a:spcAft>
                <a:spcPts val="0"/>
              </a:spcAft>
              <a:defRPr/>
            </a:pPr>
            <a:r>
              <a:rPr lang="en-US" kern="0" dirty="0">
                <a:solidFill>
                  <a:schemeClr val="tx2"/>
                </a:solidFill>
                <a:latin typeface="+mn-lt"/>
                <a:ea typeface="Arial"/>
                <a:cs typeface="Arial"/>
                <a:sym typeface="Arial"/>
              </a:rPr>
              <a:t>2004</a:t>
            </a:r>
          </a:p>
        </p:txBody>
      </p:sp>
      <p:sp>
        <p:nvSpPr>
          <p:cNvPr id="21" name="TextBox 20"/>
          <p:cNvSpPr txBox="1"/>
          <p:nvPr/>
        </p:nvSpPr>
        <p:spPr>
          <a:xfrm>
            <a:off x="3657600" y="4873625"/>
            <a:ext cx="555625" cy="307975"/>
          </a:xfrm>
          <a:prstGeom prst="rect">
            <a:avLst/>
          </a:prstGeom>
          <a:noFill/>
        </p:spPr>
        <p:txBody>
          <a:bodyPr wrap="none">
            <a:spAutoFit/>
          </a:bodyPr>
          <a:lstStyle/>
          <a:p>
            <a:pPr eaLnBrk="1" fontAlgn="auto" hangingPunct="1">
              <a:spcBef>
                <a:spcPts val="0"/>
              </a:spcBef>
              <a:spcAft>
                <a:spcPts val="0"/>
              </a:spcAft>
              <a:defRPr/>
            </a:pPr>
            <a:r>
              <a:rPr lang="en-US" kern="0" dirty="0">
                <a:solidFill>
                  <a:schemeClr val="tx2"/>
                </a:solidFill>
                <a:latin typeface="+mn-lt"/>
                <a:ea typeface="Arial"/>
                <a:cs typeface="Arial"/>
                <a:sym typeface="Arial"/>
              </a:rPr>
              <a:t>2005</a:t>
            </a:r>
          </a:p>
        </p:txBody>
      </p:sp>
      <p:sp>
        <p:nvSpPr>
          <p:cNvPr id="22" name="TextBox 21"/>
          <p:cNvSpPr txBox="1"/>
          <p:nvPr/>
        </p:nvSpPr>
        <p:spPr>
          <a:xfrm>
            <a:off x="3657600" y="5483225"/>
            <a:ext cx="552450" cy="307975"/>
          </a:xfrm>
          <a:prstGeom prst="rect">
            <a:avLst/>
          </a:prstGeom>
          <a:noFill/>
        </p:spPr>
        <p:txBody>
          <a:bodyPr wrap="none">
            <a:spAutoFit/>
          </a:bodyPr>
          <a:lstStyle/>
          <a:p>
            <a:pPr eaLnBrk="1" fontAlgn="auto" hangingPunct="1">
              <a:spcBef>
                <a:spcPts val="0"/>
              </a:spcBef>
              <a:spcAft>
                <a:spcPts val="0"/>
              </a:spcAft>
              <a:defRPr/>
            </a:pPr>
            <a:r>
              <a:rPr lang="en-US" kern="0" dirty="0">
                <a:solidFill>
                  <a:schemeClr val="tx2"/>
                </a:solidFill>
                <a:latin typeface="+mn-lt"/>
                <a:ea typeface="Arial"/>
                <a:cs typeface="Arial"/>
                <a:sym typeface="Arial"/>
              </a:rPr>
              <a:t>2007</a:t>
            </a:r>
          </a:p>
        </p:txBody>
      </p:sp>
      <p:sp>
        <p:nvSpPr>
          <p:cNvPr id="24" name="TextBox 23"/>
          <p:cNvSpPr txBox="1"/>
          <p:nvPr/>
        </p:nvSpPr>
        <p:spPr>
          <a:xfrm>
            <a:off x="3657600" y="6096000"/>
            <a:ext cx="528638" cy="307975"/>
          </a:xfrm>
          <a:prstGeom prst="rect">
            <a:avLst/>
          </a:prstGeom>
          <a:noFill/>
        </p:spPr>
        <p:txBody>
          <a:bodyPr wrap="none">
            <a:spAutoFit/>
          </a:bodyPr>
          <a:lstStyle/>
          <a:p>
            <a:pPr eaLnBrk="1" fontAlgn="auto" hangingPunct="1">
              <a:spcBef>
                <a:spcPts val="0"/>
              </a:spcBef>
              <a:spcAft>
                <a:spcPts val="0"/>
              </a:spcAft>
              <a:defRPr/>
            </a:pPr>
            <a:r>
              <a:rPr lang="en-US" kern="0" dirty="0">
                <a:solidFill>
                  <a:schemeClr val="tx2"/>
                </a:solidFill>
                <a:latin typeface="+mn-lt"/>
                <a:ea typeface="Arial"/>
                <a:cs typeface="Arial"/>
                <a:sym typeface="Arial"/>
              </a:rPr>
              <a:t>2010</a:t>
            </a:r>
          </a:p>
        </p:txBody>
      </p:sp>
    </p:spTree>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17_Default Design">
  <a:themeElements>
    <a:clrScheme name="17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7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7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7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7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7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7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7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7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7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7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7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7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7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Override>
</file>

<file path=docProps/app.xml><?xml version="1.0" encoding="utf-8"?>
<Properties xmlns="http://schemas.openxmlformats.org/officeDocument/2006/extended-properties" xmlns:vt="http://schemas.openxmlformats.org/officeDocument/2006/docPropsVTypes">
  <Template>Waveform</Template>
  <TotalTime>5685</TotalTime>
  <Words>1021</Words>
  <Application>Microsoft Office PowerPoint</Application>
  <PresentationFormat>On-screen Show (4:3)</PresentationFormat>
  <Paragraphs>258</Paragraphs>
  <Slides>47</Slides>
  <Notes>17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Arial</vt:lpstr>
      <vt:lpstr>Candara</vt:lpstr>
      <vt:lpstr>Symbol</vt:lpstr>
      <vt:lpstr>Times New Roman</vt:lpstr>
      <vt:lpstr>Georgia</vt:lpstr>
      <vt:lpstr>Wingdings</vt:lpstr>
      <vt:lpstr>Waveform</vt:lpstr>
      <vt:lpstr>17_Default Design</vt:lpstr>
      <vt:lpstr>QUANTIFYING VEGETATION RECOVERY ON SANTA ROSA ISLAND</vt:lpstr>
      <vt:lpstr>Introduction  </vt:lpstr>
      <vt:lpstr>Storm Response</vt:lpstr>
      <vt:lpstr>Vegetation Recovery </vt:lpstr>
      <vt:lpstr>Santa Rosa Island</vt:lpstr>
      <vt:lpstr>PowerPoint Presentation</vt:lpstr>
      <vt:lpstr>Research Questions </vt:lpstr>
      <vt:lpstr>Methodology</vt:lpstr>
      <vt:lpstr>Methodology: Classification and Segmentation </vt:lpstr>
      <vt:lpstr>Verhulst Model (1838)</vt:lpstr>
      <vt:lpstr>Fort Pickens </vt:lpstr>
      <vt:lpstr>Average Vegetation Area FP</vt:lpstr>
      <vt:lpstr>Average Vegetation Area FP</vt:lpstr>
      <vt:lpstr>Average Vegetation Recovery FP</vt:lpstr>
      <vt:lpstr>Spatial Distribution of Vegetation Growth Rate FP</vt:lpstr>
      <vt:lpstr>Spatial Distribution of Vegetation Growth Rate FP</vt:lpstr>
      <vt:lpstr>Spatial Distribution of K at FP</vt:lpstr>
      <vt:lpstr>Recovery time along FP</vt:lpstr>
      <vt:lpstr>Santa Rosa</vt:lpstr>
      <vt:lpstr>Average Vegetation Area SR</vt:lpstr>
      <vt:lpstr>Average Vegetation Area SR</vt:lpstr>
      <vt:lpstr>Average Vegetation Recovery SR Opal as N0 vs Georges as N0</vt:lpstr>
      <vt:lpstr>Santa Rosa 37-155</vt:lpstr>
      <vt:lpstr>Average Vegetation Area SR 37-153</vt:lpstr>
      <vt:lpstr>Average Vegetation Area SR 37-153</vt:lpstr>
      <vt:lpstr>Average Vegetation Recovery SR</vt:lpstr>
      <vt:lpstr>Spatial Distribution of Vegetation Growth Rate SR</vt:lpstr>
      <vt:lpstr>Spatial Distribution of Vegetation Growth Rate SR</vt:lpstr>
      <vt:lpstr>Spatial Distribution of K at SR</vt:lpstr>
      <vt:lpstr>Recovery time along SR</vt:lpstr>
      <vt:lpstr>Fourier Transformation</vt:lpstr>
      <vt:lpstr>Fourier Transformation</vt:lpstr>
      <vt:lpstr>Fourier Transformation</vt:lpstr>
      <vt:lpstr>Fourier Transformation</vt:lpstr>
      <vt:lpstr>Changing Storm Frequencies</vt:lpstr>
      <vt:lpstr>Changing Storm Magnitudes</vt:lpstr>
      <vt:lpstr>Response and Recovery</vt:lpstr>
      <vt:lpstr>PowerPoint Presentation</vt:lpstr>
      <vt:lpstr>Future Directions </vt:lpstr>
      <vt:lpstr>QUANTIFYING VEGETATION RECOVERY ON SANTA ROSA ISLAND</vt:lpstr>
      <vt:lpstr>Accuracy Assessments </vt:lpstr>
      <vt:lpstr>Imagery Specs </vt:lpstr>
      <vt:lpstr>If Danny and Georges were not removed</vt:lpstr>
      <vt:lpstr>K not Pre Opal or Ivan</vt:lpstr>
      <vt:lpstr>PowerPoint Presentation</vt:lpstr>
      <vt:lpstr>PowerPoint Presentation</vt:lpstr>
      <vt:lpstr>Overwash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Examining biogeomorphic models of vegetation recovery.</dc:title>
  <dc:creator>Rentschalr, Elizabeth</dc:creator>
  <cp:lastModifiedBy>Tess</cp:lastModifiedBy>
  <cp:revision>150</cp:revision>
  <cp:lastPrinted>2013-10-23T14:23:26Z</cp:lastPrinted>
  <dcterms:modified xsi:type="dcterms:W3CDTF">2014-05-22T04:05:28Z</dcterms:modified>
</cp:coreProperties>
</file>